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7"/>
  </p:notesMasterIdLst>
  <p:sldIdLst>
    <p:sldId id="258" r:id="rId2"/>
    <p:sldId id="259" r:id="rId3"/>
    <p:sldId id="261" r:id="rId4"/>
    <p:sldId id="263"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showGuides="1">
      <p:cViewPr varScale="1">
        <p:scale>
          <a:sx n="86" d="100"/>
          <a:sy n="86" d="100"/>
        </p:scale>
        <p:origin x="1291"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A5224-545E-4C2C-A6A0-1720FF5CCD2E}" type="datetimeFigureOut">
              <a:rPr lang="en-US" smtClean="0"/>
              <a:t>4/9/2022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4D5EE-79C3-4184-81D8-3F345834C67D}" type="slidenum">
              <a:rPr lang="en-US" smtClean="0"/>
              <a:t>‹#›</a:t>
            </a:fld>
            <a:endParaRPr lang="en-US"/>
          </a:p>
        </p:txBody>
      </p:sp>
    </p:spTree>
    <p:extLst>
      <p:ext uri="{BB962C8B-B14F-4D97-AF65-F5344CB8AC3E}">
        <p14:creationId xmlns:p14="http://schemas.microsoft.com/office/powerpoint/2010/main" val="382222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1E700B27-DE4C-4B9E-BB11-B9027034A00F}" type="datetimeFigureOut">
              <a:rPr lang="en-US" smtClean="0"/>
              <a:pPr/>
              <a:t>4/9/2022</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r>
              <a:rPr lang="en-US"/>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481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smtClean="0"/>
              <a:t>4/9/2022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839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smtClean="0"/>
              <a:t>4/9/2022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230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smtClean="0"/>
              <a:t>4/9/2022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448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smtClean="0"/>
              <a:t>4/9/2022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6571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smtClean="0"/>
              <a:t>4/9/2022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6963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E0D914D-B099-4142-A885-11F276715148}" type="datetimeFigureOut">
              <a:rPr lang="en-US" smtClean="0"/>
              <a:t>4/9/2022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86072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4/9/2022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5946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4/9/2022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212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4/9/2022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713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4/9/2022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659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4/9/2022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102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4/9/2022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360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4/9/2022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003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4/9/2022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050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4/9/2022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480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4/9/2022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751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7E0D914D-B099-4142-A885-11F276715148}" type="datetimeFigureOut">
              <a:rPr lang="en-US" smtClean="0"/>
              <a:t>4/9/2022</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
              </a:t>
            </a:r>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76187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00F1-14AE-4953-AA0B-5DF636B2C175}"/>
              </a:ext>
            </a:extLst>
          </p:cNvPr>
          <p:cNvSpPr>
            <a:spLocks noGrp="1"/>
          </p:cNvSpPr>
          <p:nvPr>
            <p:ph type="ctrTitle"/>
          </p:nvPr>
        </p:nvSpPr>
        <p:spPr>
          <a:xfrm>
            <a:off x="833584" y="329829"/>
            <a:ext cx="8229600" cy="1348606"/>
          </a:xfrm>
        </p:spPr>
        <p:txBody>
          <a:bodyPr/>
          <a:lstStyle/>
          <a:p>
            <a:r>
              <a:rPr lang="en-US" sz="2800" b="1" dirty="0">
                <a:solidFill>
                  <a:schemeClr val="bg1"/>
                </a:solidFill>
                <a:cs typeface="Calibri" panose="020F0502020204030204" pitchFamily="34" charset="0"/>
              </a:rPr>
              <a:t>Simpson Elementary School PTA</a:t>
            </a:r>
            <a:br>
              <a:rPr lang="en-US" sz="2800" b="1" dirty="0">
                <a:solidFill>
                  <a:schemeClr val="bg1"/>
                </a:solidFill>
                <a:cs typeface="Calibri" panose="020F0502020204030204" pitchFamily="34" charset="0"/>
              </a:rPr>
            </a:br>
            <a:r>
              <a:rPr lang="en-US" sz="2800" b="1" dirty="0">
                <a:solidFill>
                  <a:schemeClr val="bg1"/>
                </a:solidFill>
                <a:cs typeface="Calibri" panose="020F0502020204030204" pitchFamily="34" charset="0"/>
              </a:rPr>
              <a:t>General Membership Meeting Agenda</a:t>
            </a:r>
            <a:endParaRPr lang="en-US" sz="2800" dirty="0">
              <a:solidFill>
                <a:schemeClr val="bg1"/>
              </a:solidFill>
              <a:cs typeface="Calibri" panose="020F0502020204030204" pitchFamily="34" charset="0"/>
            </a:endParaRPr>
          </a:p>
        </p:txBody>
      </p:sp>
      <p:sp>
        <p:nvSpPr>
          <p:cNvPr id="4" name="Rectangle 3">
            <a:extLst>
              <a:ext uri="{FF2B5EF4-FFF2-40B4-BE49-F238E27FC236}">
                <a16:creationId xmlns:a16="http://schemas.microsoft.com/office/drawing/2014/main" id="{5D37F309-F61E-4761-8E51-C7671FDCFCA7}"/>
              </a:ext>
            </a:extLst>
          </p:cNvPr>
          <p:cNvSpPr/>
          <p:nvPr/>
        </p:nvSpPr>
        <p:spPr>
          <a:xfrm>
            <a:off x="695880" y="2803455"/>
            <a:ext cx="7762871" cy="2031325"/>
          </a:xfrm>
          <a:prstGeom prst="rect">
            <a:avLst/>
          </a:prstGeom>
        </p:spPr>
        <p:txBody>
          <a:bodyPr wrap="square">
            <a:spAutoFit/>
          </a:bodyPr>
          <a:lstStyle/>
          <a:p>
            <a:pPr marL="285750" lvl="0" indent="-285750" fontAlgn="base">
              <a:spcBef>
                <a:spcPct val="0"/>
              </a:spcBef>
              <a:spcAft>
                <a:spcPct val="0"/>
              </a:spcAft>
              <a:buClr>
                <a:schemeClr val="bg2"/>
              </a:buClr>
              <a:buFont typeface="Wingdings" panose="05000000000000000000" pitchFamily="2" charset="2"/>
              <a:buChar char="Ø"/>
              <a:tabLst>
                <a:tab pos="457200" algn="l"/>
                <a:tab pos="914400" algn="l"/>
                <a:tab pos="1371600" algn="l"/>
                <a:tab pos="1828800" algn="l"/>
                <a:tab pos="2286000" algn="l"/>
                <a:tab pos="2743200" algn="l"/>
                <a:tab pos="3200400" algn="l"/>
                <a:tab pos="3524250" algn="l"/>
              </a:tabLst>
            </a:pPr>
            <a:r>
              <a:rPr lang="en-US" dirty="0">
                <a:solidFill>
                  <a:schemeClr val="bg1"/>
                </a:solidFill>
                <a:ea typeface="Times New Roman" pitchFamily="18" charset="0"/>
                <a:cs typeface="Arial" pitchFamily="34" charset="0"/>
              </a:rPr>
              <a:t>Welcome</a:t>
            </a:r>
          </a:p>
          <a:p>
            <a:pPr marL="285750" lvl="0" indent="-285750" eaLnBrk="0" fontAlgn="base" hangingPunct="0">
              <a:spcBef>
                <a:spcPct val="0"/>
              </a:spcBef>
              <a:spcAft>
                <a:spcPct val="0"/>
              </a:spcAft>
              <a:buClr>
                <a:schemeClr val="bg2"/>
              </a:buClr>
              <a:buFont typeface="Wingdings" panose="05000000000000000000" pitchFamily="2" charset="2"/>
              <a:buChar char="Ø"/>
              <a:tabLst>
                <a:tab pos="457200" algn="l"/>
                <a:tab pos="914400" algn="l"/>
                <a:tab pos="1371600" algn="l"/>
                <a:tab pos="1828800" algn="l"/>
                <a:tab pos="2286000" algn="l"/>
                <a:tab pos="2743200" algn="l"/>
                <a:tab pos="3200400" algn="l"/>
                <a:tab pos="3524250" algn="l"/>
              </a:tabLst>
            </a:pPr>
            <a:endParaRPr lang="en-US" dirty="0">
              <a:solidFill>
                <a:schemeClr val="bg1"/>
              </a:solidFill>
              <a:ea typeface="Times New Roman" pitchFamily="18" charset="0"/>
              <a:cs typeface="Arial" pitchFamily="34" charset="0"/>
            </a:endParaRPr>
          </a:p>
          <a:p>
            <a:pPr marL="285750" indent="-285750" eaLnBrk="0" fontAlgn="base" hangingPunct="0">
              <a:spcBef>
                <a:spcPct val="0"/>
              </a:spcBef>
              <a:spcAft>
                <a:spcPct val="0"/>
              </a:spcAft>
              <a:buClr>
                <a:schemeClr val="bg2"/>
              </a:buClr>
              <a:buFont typeface="Wingdings" panose="05000000000000000000" pitchFamily="2" charset="2"/>
              <a:buChar char="Ø"/>
              <a:tabLst>
                <a:tab pos="457200" algn="l"/>
                <a:tab pos="914400" algn="l"/>
                <a:tab pos="1371600" algn="l"/>
                <a:tab pos="1828800" algn="l"/>
                <a:tab pos="2286000" algn="l"/>
                <a:tab pos="2743200" algn="l"/>
                <a:tab pos="3200400" algn="l"/>
                <a:tab pos="3524250" algn="l"/>
              </a:tabLst>
            </a:pPr>
            <a:r>
              <a:rPr lang="en-US" dirty="0">
                <a:solidFill>
                  <a:schemeClr val="bg1"/>
                </a:solidFill>
                <a:ea typeface="Times New Roman" pitchFamily="18" charset="0"/>
                <a:cs typeface="Arial" pitchFamily="34" charset="0"/>
              </a:rPr>
              <a:t>Review February 2022 General Membership Meeting minutes </a:t>
            </a:r>
          </a:p>
          <a:p>
            <a:pPr marL="285750" indent="-285750" eaLnBrk="0" fontAlgn="base" hangingPunct="0">
              <a:spcBef>
                <a:spcPct val="0"/>
              </a:spcBef>
              <a:spcAft>
                <a:spcPct val="0"/>
              </a:spcAft>
              <a:buClr>
                <a:schemeClr val="bg2"/>
              </a:buClr>
              <a:buFont typeface="Wingdings" panose="05000000000000000000" pitchFamily="2" charset="2"/>
              <a:buChar char="Ø"/>
              <a:tabLst>
                <a:tab pos="457200" algn="l"/>
                <a:tab pos="914400" algn="l"/>
                <a:tab pos="1371600" algn="l"/>
                <a:tab pos="1828800" algn="l"/>
                <a:tab pos="2286000" algn="l"/>
                <a:tab pos="2743200" algn="l"/>
                <a:tab pos="3200400" algn="l"/>
                <a:tab pos="3524250" algn="l"/>
              </a:tabLst>
            </a:pPr>
            <a:endParaRPr lang="en-US" dirty="0">
              <a:solidFill>
                <a:schemeClr val="bg1"/>
              </a:solidFill>
              <a:ea typeface="Times New Roman" pitchFamily="18" charset="0"/>
              <a:cs typeface="Arial" pitchFamily="34" charset="0"/>
            </a:endParaRPr>
          </a:p>
          <a:p>
            <a:pPr marL="742950" lvl="1" indent="-285750" eaLnBrk="0" fontAlgn="base" hangingPunct="0">
              <a:spcBef>
                <a:spcPct val="0"/>
              </a:spcBef>
              <a:spcAft>
                <a:spcPct val="0"/>
              </a:spcAft>
              <a:buClr>
                <a:schemeClr val="bg2"/>
              </a:buClr>
              <a:buFont typeface="Wingdings" panose="05000000000000000000" pitchFamily="2" charset="2"/>
              <a:buChar char="Ø"/>
              <a:tabLst>
                <a:tab pos="457200" algn="l"/>
                <a:tab pos="914400" algn="l"/>
                <a:tab pos="1371600" algn="l"/>
                <a:tab pos="1828800" algn="l"/>
                <a:tab pos="2286000" algn="l"/>
                <a:tab pos="2743200" algn="l"/>
                <a:tab pos="3200400" algn="l"/>
                <a:tab pos="3524250" algn="l"/>
              </a:tabLst>
            </a:pPr>
            <a:r>
              <a:rPr lang="en-US" dirty="0">
                <a:solidFill>
                  <a:schemeClr val="bg1"/>
                </a:solidFill>
                <a:ea typeface="Times New Roman" pitchFamily="18" charset="0"/>
                <a:cs typeface="Arial" pitchFamily="34" charset="0"/>
              </a:rPr>
              <a:t>Vote to approve </a:t>
            </a:r>
            <a:r>
              <a:rPr lang="en-US">
                <a:solidFill>
                  <a:schemeClr val="bg1"/>
                </a:solidFill>
                <a:ea typeface="Times New Roman" pitchFamily="18" charset="0"/>
                <a:cs typeface="Arial" pitchFamily="34" charset="0"/>
              </a:rPr>
              <a:t>February 2022 </a:t>
            </a:r>
            <a:r>
              <a:rPr lang="en-US" dirty="0">
                <a:solidFill>
                  <a:schemeClr val="bg1"/>
                </a:solidFill>
                <a:ea typeface="Times New Roman" pitchFamily="18" charset="0"/>
                <a:cs typeface="Arial" pitchFamily="34" charset="0"/>
              </a:rPr>
              <a:t>GMM Minutes</a:t>
            </a:r>
          </a:p>
          <a:p>
            <a:pPr eaLnBrk="0" fontAlgn="base" hangingPunct="0">
              <a:spcBef>
                <a:spcPct val="0"/>
              </a:spcBef>
              <a:spcAft>
                <a:spcPct val="0"/>
              </a:spcAft>
              <a:buClr>
                <a:schemeClr val="bg2"/>
              </a:buClr>
              <a:tabLst>
                <a:tab pos="457200" algn="l"/>
                <a:tab pos="914400" algn="l"/>
                <a:tab pos="1371600" algn="l"/>
                <a:tab pos="1828800" algn="l"/>
                <a:tab pos="2286000" algn="l"/>
                <a:tab pos="2743200" algn="l"/>
                <a:tab pos="3200400" algn="l"/>
                <a:tab pos="3524250" algn="l"/>
              </a:tabLst>
            </a:pPr>
            <a:endParaRPr lang="en-US" dirty="0">
              <a:solidFill>
                <a:schemeClr val="bg1"/>
              </a:solidFill>
              <a:cs typeface="Arial" pitchFamily="34" charset="0"/>
            </a:endParaRPr>
          </a:p>
          <a:p>
            <a:pPr marL="285750" indent="-285750" eaLnBrk="0" fontAlgn="base" hangingPunct="0">
              <a:spcBef>
                <a:spcPct val="0"/>
              </a:spcBef>
              <a:spcAft>
                <a:spcPct val="0"/>
              </a:spcAft>
              <a:buClr>
                <a:schemeClr val="bg2"/>
              </a:buClr>
              <a:buFont typeface="Wingdings" panose="05000000000000000000" pitchFamily="2" charset="2"/>
              <a:buChar char="Ø"/>
              <a:tabLst>
                <a:tab pos="457200" algn="l"/>
                <a:tab pos="914400" algn="l"/>
                <a:tab pos="1371600" algn="l"/>
                <a:tab pos="1828800" algn="l"/>
                <a:tab pos="2286000" algn="l"/>
                <a:tab pos="2743200" algn="l"/>
                <a:tab pos="3200400" algn="l"/>
                <a:tab pos="3524250" algn="l"/>
              </a:tabLst>
            </a:pPr>
            <a:r>
              <a:rPr lang="en-US" dirty="0">
                <a:solidFill>
                  <a:schemeClr val="bg1"/>
                </a:solidFill>
                <a:cs typeface="Arial" pitchFamily="34" charset="0"/>
              </a:rPr>
              <a:t>Vote to approve the PTA Executive Board Members for 2022-2023</a:t>
            </a:r>
          </a:p>
        </p:txBody>
      </p:sp>
      <p:sp>
        <p:nvSpPr>
          <p:cNvPr id="10" name="TextBox 9">
            <a:extLst>
              <a:ext uri="{FF2B5EF4-FFF2-40B4-BE49-F238E27FC236}">
                <a16:creationId xmlns:a16="http://schemas.microsoft.com/office/drawing/2014/main" id="{2A2ED3E4-1C4B-49B8-B23B-913DAD2667B7}"/>
              </a:ext>
            </a:extLst>
          </p:cNvPr>
          <p:cNvSpPr txBox="1"/>
          <p:nvPr/>
        </p:nvSpPr>
        <p:spPr>
          <a:xfrm>
            <a:off x="833584" y="1558237"/>
            <a:ext cx="4177768" cy="461665"/>
          </a:xfrm>
          <a:prstGeom prst="rect">
            <a:avLst/>
          </a:prstGeom>
          <a:noFill/>
        </p:spPr>
        <p:txBody>
          <a:bodyPr wrap="square" rtlCol="0">
            <a:spAutoFit/>
          </a:bodyPr>
          <a:lstStyle/>
          <a:p>
            <a:r>
              <a:rPr lang="en-US" sz="2400" b="1" dirty="0">
                <a:solidFill>
                  <a:schemeClr val="bg2"/>
                </a:solidFill>
              </a:rPr>
              <a:t>April 14, 2022 6:30 PM</a:t>
            </a:r>
          </a:p>
        </p:txBody>
      </p:sp>
      <p:pic>
        <p:nvPicPr>
          <p:cNvPr id="5" name="Picture 4" descr="A close up of a sign&#10;&#10;Description automatically generated">
            <a:extLst>
              <a:ext uri="{FF2B5EF4-FFF2-40B4-BE49-F238E27FC236}">
                <a16:creationId xmlns:a16="http://schemas.microsoft.com/office/drawing/2014/main" id="{EC47E73F-261A-4656-8133-1180BBDBC5EE}"/>
              </a:ext>
            </a:extLst>
          </p:cNvPr>
          <p:cNvPicPr>
            <a:picLocks noChangeAspect="1"/>
          </p:cNvPicPr>
          <p:nvPr/>
        </p:nvPicPr>
        <p:blipFill>
          <a:blip r:embed="rId2"/>
          <a:stretch>
            <a:fillRect/>
          </a:stretch>
        </p:blipFill>
        <p:spPr>
          <a:xfrm>
            <a:off x="6863443" y="5650596"/>
            <a:ext cx="1643743" cy="56573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3CF05A8A-75D6-40ED-BAD3-E8CB8573F91B}"/>
              </a:ext>
            </a:extLst>
          </p:cNvPr>
          <p:cNvPicPr>
            <a:picLocks noChangeAspect="1"/>
          </p:cNvPicPr>
          <p:nvPr/>
        </p:nvPicPr>
        <p:blipFill>
          <a:blip r:embed="rId3"/>
          <a:stretch>
            <a:fillRect/>
          </a:stretch>
        </p:blipFill>
        <p:spPr>
          <a:xfrm>
            <a:off x="6736701" y="5606996"/>
            <a:ext cx="1875647" cy="738597"/>
          </a:xfrm>
          <a:prstGeom prst="rect">
            <a:avLst/>
          </a:prstGeom>
        </p:spPr>
      </p:pic>
    </p:spTree>
    <p:extLst>
      <p:ext uri="{BB962C8B-B14F-4D97-AF65-F5344CB8AC3E}">
        <p14:creationId xmlns:p14="http://schemas.microsoft.com/office/powerpoint/2010/main" val="185552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9537-55B3-4611-9B5F-06F2FC1EB443}"/>
              </a:ext>
            </a:extLst>
          </p:cNvPr>
          <p:cNvSpPr>
            <a:spLocks noGrp="1"/>
          </p:cNvSpPr>
          <p:nvPr>
            <p:ph type="title"/>
          </p:nvPr>
        </p:nvSpPr>
        <p:spPr>
          <a:xfrm>
            <a:off x="822639" y="894249"/>
            <a:ext cx="8502053" cy="709865"/>
          </a:xfrm>
        </p:spPr>
        <p:txBody>
          <a:bodyPr/>
          <a:lstStyle/>
          <a:p>
            <a:r>
              <a:rPr lang="en-US" sz="2800" b="1" dirty="0">
                <a:solidFill>
                  <a:schemeClr val="bg1"/>
                </a:solidFill>
              </a:rPr>
              <a:t>Simpson Elementary School Minutes: </a:t>
            </a:r>
            <a:br>
              <a:rPr lang="en-US" sz="2800" b="1" dirty="0">
                <a:solidFill>
                  <a:schemeClr val="bg1"/>
                </a:solidFill>
              </a:rPr>
            </a:br>
            <a:r>
              <a:rPr lang="en-US" sz="2800" b="1" dirty="0">
                <a:solidFill>
                  <a:schemeClr val="bg1"/>
                </a:solidFill>
              </a:rPr>
              <a:t>PTA General Membership Meeting</a:t>
            </a:r>
            <a:br>
              <a:rPr lang="en-US" sz="2800" dirty="0"/>
            </a:br>
            <a:r>
              <a:rPr lang="en-US" sz="2800" b="1" dirty="0"/>
              <a:t>February 3, 2022</a:t>
            </a:r>
            <a:endParaRPr lang="en-US" sz="2800" dirty="0"/>
          </a:p>
        </p:txBody>
      </p:sp>
      <p:sp>
        <p:nvSpPr>
          <p:cNvPr id="3" name="Content Placeholder 2">
            <a:extLst>
              <a:ext uri="{FF2B5EF4-FFF2-40B4-BE49-F238E27FC236}">
                <a16:creationId xmlns:a16="http://schemas.microsoft.com/office/drawing/2014/main" id="{E6AEF5E1-F015-413B-A002-01351761FEFD}"/>
              </a:ext>
            </a:extLst>
          </p:cNvPr>
          <p:cNvSpPr>
            <a:spLocks noGrp="1"/>
          </p:cNvSpPr>
          <p:nvPr>
            <p:ph idx="1"/>
          </p:nvPr>
        </p:nvSpPr>
        <p:spPr>
          <a:xfrm>
            <a:off x="822639" y="2151864"/>
            <a:ext cx="7877850" cy="4265374"/>
          </a:xfrm>
        </p:spPr>
        <p:txBody>
          <a:bodyPr>
            <a:normAutofit fontScale="77500" lnSpcReduction="20000"/>
          </a:bodyPr>
          <a:lstStyle/>
          <a:p>
            <a:pPr marL="0" indent="0">
              <a:buNone/>
            </a:pPr>
            <a:r>
              <a:rPr lang="en-US" sz="2500" b="1" u="sng" dirty="0"/>
              <a:t>CALL TO ORDER &amp; WELCOME (67 participants on the call)</a:t>
            </a:r>
            <a:endParaRPr lang="en-US" sz="2500" b="1" dirty="0"/>
          </a:p>
          <a:p>
            <a:r>
              <a:rPr lang="en-US" sz="2500" dirty="0"/>
              <a:t>Dr. Connery opened the show and welcomed everyone to Starry </a:t>
            </a:r>
            <a:r>
              <a:rPr lang="en-US" sz="2500" dirty="0" err="1"/>
              <a:t>Starry</a:t>
            </a:r>
            <a:r>
              <a:rPr lang="en-US" sz="2500" dirty="0"/>
              <a:t> Night, the 2</a:t>
            </a:r>
            <a:r>
              <a:rPr lang="en-US" sz="2500" baseline="30000" dirty="0"/>
              <a:t>nd</a:t>
            </a:r>
            <a:r>
              <a:rPr lang="en-US" sz="2500" dirty="0"/>
              <a:t> PTA GMM meeting of the 2021-2022 school year.  </a:t>
            </a:r>
          </a:p>
          <a:p>
            <a:r>
              <a:rPr lang="en-US" sz="2500" dirty="0"/>
              <a:t>The minutes from the first PTA GMM in September were reviewed and approved.</a:t>
            </a:r>
          </a:p>
          <a:p>
            <a:r>
              <a:rPr lang="en-US" sz="2500" dirty="0"/>
              <a:t>The PTA Nominating Committee for the 2022-2023 Simpson ES PTA Executive Board was reviewed and approved.  </a:t>
            </a:r>
          </a:p>
          <a:p>
            <a:r>
              <a:rPr lang="en-US" sz="2500" dirty="0"/>
              <a:t>The 2021-2022 Simpson students who won 1</a:t>
            </a:r>
            <a:r>
              <a:rPr lang="en-US" sz="2500" baseline="30000" dirty="0"/>
              <a:t>st</a:t>
            </a:r>
            <a:r>
              <a:rPr lang="en-US" sz="2500" dirty="0"/>
              <a:t>, 2</a:t>
            </a:r>
            <a:r>
              <a:rPr lang="en-US" sz="2500" baseline="30000" dirty="0"/>
              <a:t>nd</a:t>
            </a:r>
            <a:r>
              <a:rPr lang="en-US" sz="2500" dirty="0"/>
              <a:t> and 3</a:t>
            </a:r>
            <a:r>
              <a:rPr lang="en-US" sz="2500" baseline="30000" dirty="0"/>
              <a:t>rd</a:t>
            </a:r>
            <a:r>
              <a:rPr lang="en-US" sz="2500" dirty="0"/>
              <a:t> place awards were recognized for their achievements. Trophies and medals were presented at school on Friday, February 5.</a:t>
            </a:r>
          </a:p>
          <a:p>
            <a:pPr marL="0" indent="0">
              <a:buNone/>
            </a:pPr>
            <a:r>
              <a:rPr lang="en-US" sz="2500" b="1" u="sng" dirty="0"/>
              <a:t>ADJOURNMENT</a:t>
            </a:r>
          </a:p>
          <a:p>
            <a:pPr>
              <a:buFontTx/>
              <a:buChar char="►"/>
            </a:pPr>
            <a:r>
              <a:rPr lang="en-US" sz="2500" dirty="0"/>
              <a:t>The Starry </a:t>
            </a:r>
            <a:r>
              <a:rPr lang="en-US" sz="2500" dirty="0" err="1"/>
              <a:t>Starry</a:t>
            </a:r>
            <a:r>
              <a:rPr lang="en-US" sz="2500" dirty="0"/>
              <a:t> Night committee thanked all of our Superstar participants and parent volunteers.</a:t>
            </a:r>
            <a:endParaRPr lang="en-US" b="1" u="sng"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66078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21FB259-7950-45FE-BDF9-CF88982657DD}"/>
              </a:ext>
            </a:extLst>
          </p:cNvPr>
          <p:cNvSpPr txBox="1">
            <a:spLocks/>
          </p:cNvSpPr>
          <p:nvPr/>
        </p:nvSpPr>
        <p:spPr bwMode="gray">
          <a:xfrm>
            <a:off x="833584" y="313500"/>
            <a:ext cx="8229600" cy="1348606"/>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chemeClr val="bg1"/>
                </a:solidFill>
                <a:cs typeface="Calibri" panose="020F0502020204030204" pitchFamily="34" charset="0"/>
              </a:rPr>
              <a:t>Simpson Elementary School PTA</a:t>
            </a:r>
            <a:br>
              <a:rPr lang="en-US" sz="2800" b="1" dirty="0">
                <a:solidFill>
                  <a:schemeClr val="bg1"/>
                </a:solidFill>
                <a:cs typeface="Calibri" panose="020F0502020204030204" pitchFamily="34" charset="0"/>
              </a:rPr>
            </a:br>
            <a:r>
              <a:rPr lang="en-US" sz="2800" b="1" dirty="0">
                <a:solidFill>
                  <a:schemeClr val="bg1"/>
                </a:solidFill>
                <a:cs typeface="Calibri" panose="020F0502020204030204" pitchFamily="34" charset="0"/>
              </a:rPr>
              <a:t>General Membership Meeting</a:t>
            </a:r>
            <a:endParaRPr lang="en-US" sz="2800" dirty="0">
              <a:solidFill>
                <a:schemeClr val="bg1"/>
              </a:solidFill>
              <a:cs typeface="Calibri" panose="020F0502020204030204" pitchFamily="34" charset="0"/>
            </a:endParaRPr>
          </a:p>
        </p:txBody>
      </p:sp>
      <p:sp>
        <p:nvSpPr>
          <p:cNvPr id="10" name="Subtitle 2">
            <a:extLst>
              <a:ext uri="{FF2B5EF4-FFF2-40B4-BE49-F238E27FC236}">
                <a16:creationId xmlns:a16="http://schemas.microsoft.com/office/drawing/2014/main" id="{B5809E22-3AE6-4554-A59C-CDB000819B7F}"/>
              </a:ext>
            </a:extLst>
          </p:cNvPr>
          <p:cNvSpPr txBox="1">
            <a:spLocks/>
          </p:cNvSpPr>
          <p:nvPr/>
        </p:nvSpPr>
        <p:spPr bwMode="gray">
          <a:xfrm>
            <a:off x="833584" y="1623542"/>
            <a:ext cx="5917679"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endParaRPr lang="en-US" dirty="0"/>
          </a:p>
        </p:txBody>
      </p:sp>
      <p:graphicFrame>
        <p:nvGraphicFramePr>
          <p:cNvPr id="11" name="Table 10">
            <a:extLst>
              <a:ext uri="{FF2B5EF4-FFF2-40B4-BE49-F238E27FC236}">
                <a16:creationId xmlns:a16="http://schemas.microsoft.com/office/drawing/2014/main" id="{FC6B75FE-B1E5-4F8E-8E61-AED275F7D9E8}"/>
              </a:ext>
            </a:extLst>
          </p:cNvPr>
          <p:cNvGraphicFramePr>
            <a:graphicFrameLocks noGrp="1"/>
          </p:cNvGraphicFramePr>
          <p:nvPr>
            <p:extLst>
              <p:ext uri="{D42A27DB-BD31-4B8C-83A1-F6EECF244321}">
                <p14:modId xmlns:p14="http://schemas.microsoft.com/office/powerpoint/2010/main" val="257534228"/>
              </p:ext>
            </p:extLst>
          </p:nvPr>
        </p:nvGraphicFramePr>
        <p:xfrm>
          <a:off x="833583" y="2195526"/>
          <a:ext cx="7412443" cy="3657600"/>
        </p:xfrm>
        <a:graphic>
          <a:graphicData uri="http://schemas.openxmlformats.org/drawingml/2006/table">
            <a:tbl>
              <a:tblPr firstRow="1" bandRow="1">
                <a:tableStyleId>{5C22544A-7EE6-4342-B048-85BDC9FD1C3A}</a:tableStyleId>
              </a:tblPr>
              <a:tblGrid>
                <a:gridCol w="4730093">
                  <a:extLst>
                    <a:ext uri="{9D8B030D-6E8A-4147-A177-3AD203B41FA5}">
                      <a16:colId xmlns:a16="http://schemas.microsoft.com/office/drawing/2014/main" val="4051065191"/>
                    </a:ext>
                  </a:extLst>
                </a:gridCol>
                <a:gridCol w="2682350">
                  <a:extLst>
                    <a:ext uri="{9D8B030D-6E8A-4147-A177-3AD203B41FA5}">
                      <a16:colId xmlns:a16="http://schemas.microsoft.com/office/drawing/2014/main" val="2539125609"/>
                    </a:ext>
                  </a:extLst>
                </a:gridCol>
              </a:tblGrid>
              <a:tr h="357447">
                <a:tc>
                  <a:txBody>
                    <a:bodyPr/>
                    <a:lstStyle/>
                    <a:p>
                      <a:r>
                        <a:rPr lang="en-US" sz="1800" b="0" dirty="0">
                          <a:solidFill>
                            <a:schemeClr val="bg1"/>
                          </a:solidFill>
                        </a:rPr>
                        <a:t>Co-President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a:solidFill>
                            <a:schemeClr val="bg1"/>
                          </a:solidFill>
                        </a:rPr>
                        <a:t>Dana </a:t>
                      </a:r>
                      <a:r>
                        <a:rPr lang="en-US" sz="1800" b="0" dirty="0" err="1">
                          <a:solidFill>
                            <a:schemeClr val="bg1"/>
                          </a:solidFill>
                        </a:rPr>
                        <a:t>Zamuel</a:t>
                      </a:r>
                      <a:endParaRPr lang="en-US" sz="1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6030463"/>
                  </a:ext>
                </a:extLst>
              </a:tr>
              <a:tr h="357447">
                <a:tc>
                  <a:txBody>
                    <a:bodyPr/>
                    <a:lstStyle/>
                    <a:p>
                      <a:r>
                        <a:rPr lang="en-US" sz="1800" b="0" dirty="0">
                          <a:solidFill>
                            <a:schemeClr val="bg1"/>
                          </a:solidFill>
                        </a:rPr>
                        <a:t>Co-President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bg1"/>
                          </a:solidFill>
                        </a:rPr>
                        <a:t>Heidi Blue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4325943"/>
                  </a:ext>
                </a:extLst>
              </a:tr>
              <a:tr h="357447">
                <a:tc>
                  <a:txBody>
                    <a:bodyPr/>
                    <a:lstStyle/>
                    <a:p>
                      <a:r>
                        <a:rPr lang="en-US" sz="1800" b="0" dirty="0">
                          <a:solidFill>
                            <a:schemeClr val="bg1"/>
                          </a:solidFill>
                        </a:rPr>
                        <a:t>Treasurer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bg1"/>
                          </a:solidFill>
                        </a:rPr>
                        <a:t>Lauren Forster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242810"/>
                  </a:ext>
                </a:extLst>
              </a:tr>
              <a:tr h="357447">
                <a:tc>
                  <a:txBody>
                    <a:bodyPr/>
                    <a:lstStyle/>
                    <a:p>
                      <a:r>
                        <a:rPr lang="en-US" sz="1800" b="0" dirty="0">
                          <a:solidFill>
                            <a:schemeClr val="bg1"/>
                          </a:solidFill>
                        </a:rPr>
                        <a:t>Secretary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bg1"/>
                          </a:solidFill>
                        </a:rPr>
                        <a:t>Katie Berrigan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5320224"/>
                  </a:ext>
                </a:extLst>
              </a:tr>
              <a:tr h="357447">
                <a:tc>
                  <a:txBody>
                    <a:bodyPr/>
                    <a:lstStyle/>
                    <a:p>
                      <a:r>
                        <a:rPr lang="en-US" sz="1800" b="0" dirty="0">
                          <a:solidFill>
                            <a:schemeClr val="bg1"/>
                          </a:solidFill>
                        </a:rPr>
                        <a:t>VP of Academics/Arts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bg1"/>
                          </a:solidFill>
                        </a:rPr>
                        <a:t>Megan </a:t>
                      </a:r>
                      <a:r>
                        <a:rPr lang="en-US" sz="1800" b="0" dirty="0" err="1">
                          <a:solidFill>
                            <a:schemeClr val="bg1"/>
                          </a:solidFill>
                        </a:rPr>
                        <a:t>Skurski</a:t>
                      </a:r>
                      <a:endParaRPr lang="en-US" sz="1800" b="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9053127"/>
                  </a:ext>
                </a:extLst>
              </a:tr>
              <a:tr h="357447">
                <a:tc>
                  <a:txBody>
                    <a:bodyPr/>
                    <a:lstStyle/>
                    <a:p>
                      <a:r>
                        <a:rPr lang="en-US" sz="1800" b="0" dirty="0">
                          <a:solidFill>
                            <a:schemeClr val="bg1"/>
                          </a:solidFill>
                        </a:rPr>
                        <a:t>VP of Communications/Publications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bg1"/>
                          </a:solidFill>
                        </a:rPr>
                        <a:t>Beth Goldstein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4422085"/>
                  </a:ext>
                </a:extLst>
              </a:tr>
              <a:tr h="357447">
                <a:tc>
                  <a:txBody>
                    <a:bodyPr/>
                    <a:lstStyle/>
                    <a:p>
                      <a:r>
                        <a:rPr lang="en-US" sz="1800" b="0" dirty="0">
                          <a:solidFill>
                            <a:schemeClr val="bg1"/>
                          </a:solidFill>
                        </a:rPr>
                        <a:t>VP of Family and Community Outreach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bg1"/>
                          </a:solidFill>
                        </a:rPr>
                        <a:t>Stacie Olson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2491416"/>
                  </a:ext>
                </a:extLst>
              </a:tr>
              <a:tr h="357447">
                <a:tc>
                  <a:txBody>
                    <a:bodyPr/>
                    <a:lstStyle/>
                    <a:p>
                      <a:r>
                        <a:rPr lang="en-US" sz="1800" b="0" dirty="0">
                          <a:solidFill>
                            <a:schemeClr val="bg1"/>
                          </a:solidFill>
                        </a:rPr>
                        <a:t>VP of Finance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bg1"/>
                          </a:solidFill>
                        </a:rPr>
                        <a:t>Heather Reich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332347"/>
                  </a:ext>
                </a:extLst>
              </a:tr>
              <a:tr h="357447">
                <a:tc>
                  <a:txBody>
                    <a:bodyPr/>
                    <a:lstStyle/>
                    <a:p>
                      <a:r>
                        <a:rPr lang="en-US" sz="1800" b="0" dirty="0">
                          <a:solidFill>
                            <a:schemeClr val="bg1"/>
                          </a:solidFill>
                        </a:rPr>
                        <a:t>VP of Health and Environment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bg1"/>
                          </a:solidFill>
                        </a:rPr>
                        <a:t>Sara Wiggins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8796994"/>
                  </a:ext>
                </a:extLst>
              </a:tr>
              <a:tr h="357447">
                <a:tc>
                  <a:txBody>
                    <a:bodyPr/>
                    <a:lstStyle/>
                    <a:p>
                      <a:r>
                        <a:rPr lang="en-US" sz="1800" b="0" dirty="0">
                          <a:solidFill>
                            <a:schemeClr val="bg1"/>
                          </a:solidFill>
                        </a:rPr>
                        <a:t>VP of Staff and Student Services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dirty="0">
                          <a:solidFill>
                            <a:schemeClr val="bg1"/>
                          </a:solidFill>
                        </a:rPr>
                        <a:t>Julie Miller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4259332"/>
                  </a:ext>
                </a:extLst>
              </a:tr>
            </a:tbl>
          </a:graphicData>
        </a:graphic>
      </p:graphicFrame>
      <p:sp>
        <p:nvSpPr>
          <p:cNvPr id="14" name="Rectangle 13">
            <a:extLst>
              <a:ext uri="{FF2B5EF4-FFF2-40B4-BE49-F238E27FC236}">
                <a16:creationId xmlns:a16="http://schemas.microsoft.com/office/drawing/2014/main" id="{2E5E5EA9-4409-49E5-9DFD-2247F510F757}"/>
              </a:ext>
            </a:extLst>
          </p:cNvPr>
          <p:cNvSpPr/>
          <p:nvPr/>
        </p:nvSpPr>
        <p:spPr>
          <a:xfrm>
            <a:off x="363411" y="1590181"/>
            <a:ext cx="8423978" cy="461665"/>
          </a:xfrm>
          <a:prstGeom prst="rect">
            <a:avLst/>
          </a:prstGeom>
        </p:spPr>
        <p:txBody>
          <a:bodyPr wrap="square">
            <a:spAutoFit/>
          </a:bodyPr>
          <a:lstStyle/>
          <a:p>
            <a:pPr lvl="1" fontAlgn="base">
              <a:spcBef>
                <a:spcPct val="0"/>
              </a:spcBef>
              <a:spcAft>
                <a:spcPct val="0"/>
              </a:spcAft>
            </a:pPr>
            <a:r>
              <a:rPr lang="en-US" sz="2400" b="1" dirty="0">
                <a:solidFill>
                  <a:schemeClr val="bg2"/>
                </a:solidFill>
                <a:ea typeface="Times New Roman" pitchFamily="18" charset="0"/>
                <a:cs typeface="Arial" pitchFamily="34" charset="0"/>
              </a:rPr>
              <a:t>Proposed 2022-2023 PTA Executive Board:</a:t>
            </a:r>
          </a:p>
        </p:txBody>
      </p:sp>
    </p:spTree>
    <p:extLst>
      <p:ext uri="{BB962C8B-B14F-4D97-AF65-F5344CB8AC3E}">
        <p14:creationId xmlns:p14="http://schemas.microsoft.com/office/powerpoint/2010/main" val="345784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1931-3FD7-49B0-957B-D279E064DF9D}"/>
              </a:ext>
            </a:extLst>
          </p:cNvPr>
          <p:cNvSpPr>
            <a:spLocks noGrp="1"/>
          </p:cNvSpPr>
          <p:nvPr>
            <p:ph type="title"/>
          </p:nvPr>
        </p:nvSpPr>
        <p:spPr/>
        <p:txBody>
          <a:bodyPr/>
          <a:lstStyle/>
          <a:p>
            <a:r>
              <a:rPr lang="en-US" dirty="0"/>
              <a:t>Important Dates to Remember</a:t>
            </a:r>
          </a:p>
        </p:txBody>
      </p:sp>
      <p:pic>
        <p:nvPicPr>
          <p:cNvPr id="7" name="Content Placeholder 6" descr="A picture containing text&#10;&#10;Description automatically generated">
            <a:extLst>
              <a:ext uri="{FF2B5EF4-FFF2-40B4-BE49-F238E27FC236}">
                <a16:creationId xmlns:a16="http://schemas.microsoft.com/office/drawing/2014/main" id="{84DC4EFA-E3AF-414A-9D17-F66216BBFDEB}"/>
              </a:ext>
            </a:extLst>
          </p:cNvPr>
          <p:cNvPicPr>
            <a:picLocks noGrp="1" noChangeAspect="1"/>
          </p:cNvPicPr>
          <p:nvPr>
            <p:ph idx="1"/>
          </p:nvPr>
        </p:nvPicPr>
        <p:blipFill>
          <a:blip r:embed="rId2"/>
          <a:stretch>
            <a:fillRect/>
          </a:stretch>
        </p:blipFill>
        <p:spPr>
          <a:xfrm>
            <a:off x="364183" y="2254093"/>
            <a:ext cx="4035552" cy="1969008"/>
          </a:xfrm>
        </p:spPr>
      </p:pic>
      <p:sp>
        <p:nvSpPr>
          <p:cNvPr id="8" name="TextBox 7">
            <a:extLst>
              <a:ext uri="{FF2B5EF4-FFF2-40B4-BE49-F238E27FC236}">
                <a16:creationId xmlns:a16="http://schemas.microsoft.com/office/drawing/2014/main" id="{6F2409C1-681C-463A-9389-4F08F2368918}"/>
              </a:ext>
            </a:extLst>
          </p:cNvPr>
          <p:cNvSpPr txBox="1"/>
          <p:nvPr/>
        </p:nvSpPr>
        <p:spPr>
          <a:xfrm>
            <a:off x="5370990" y="2885243"/>
            <a:ext cx="3012815" cy="830997"/>
          </a:xfrm>
          <a:prstGeom prst="rect">
            <a:avLst/>
          </a:prstGeom>
          <a:noFill/>
        </p:spPr>
        <p:txBody>
          <a:bodyPr wrap="square" rtlCol="0">
            <a:spAutoFit/>
          </a:bodyPr>
          <a:lstStyle/>
          <a:p>
            <a:pPr algn="ctr"/>
            <a:r>
              <a:rPr lang="en-US" sz="2400" dirty="0"/>
              <a:t>May 13</a:t>
            </a:r>
            <a:r>
              <a:rPr lang="en-US" sz="2400" baseline="30000" dirty="0"/>
              <a:t>th</a:t>
            </a:r>
            <a:r>
              <a:rPr lang="en-US" sz="2400" dirty="0"/>
              <a:t> 5pm-8pm </a:t>
            </a:r>
          </a:p>
          <a:p>
            <a:pPr algn="ctr"/>
            <a:r>
              <a:rPr lang="en-US" sz="2400" dirty="0"/>
              <a:t>Rain or Shine!!</a:t>
            </a:r>
          </a:p>
        </p:txBody>
      </p:sp>
      <p:pic>
        <p:nvPicPr>
          <p:cNvPr id="19" name="Picture 18" descr="A black and white logo&#10;&#10;Description automatically generated with medium confidence">
            <a:extLst>
              <a:ext uri="{FF2B5EF4-FFF2-40B4-BE49-F238E27FC236}">
                <a16:creationId xmlns:a16="http://schemas.microsoft.com/office/drawing/2014/main" id="{06B999B0-57AF-45BF-9145-9C2CDE955158}"/>
              </a:ext>
            </a:extLst>
          </p:cNvPr>
          <p:cNvPicPr>
            <a:picLocks noChangeAspect="1"/>
          </p:cNvPicPr>
          <p:nvPr/>
        </p:nvPicPr>
        <p:blipFill>
          <a:blip r:embed="rId3"/>
          <a:stretch>
            <a:fillRect/>
          </a:stretch>
        </p:blipFill>
        <p:spPr>
          <a:xfrm>
            <a:off x="1361736" y="4350058"/>
            <a:ext cx="1876775" cy="2401410"/>
          </a:xfrm>
          <a:prstGeom prst="rect">
            <a:avLst/>
          </a:prstGeom>
        </p:spPr>
      </p:pic>
      <p:sp>
        <p:nvSpPr>
          <p:cNvPr id="20" name="TextBox 19">
            <a:extLst>
              <a:ext uri="{FF2B5EF4-FFF2-40B4-BE49-F238E27FC236}">
                <a16:creationId xmlns:a16="http://schemas.microsoft.com/office/drawing/2014/main" id="{8209B50B-A9C7-48E9-836B-FA2173DF2EFC}"/>
              </a:ext>
            </a:extLst>
          </p:cNvPr>
          <p:cNvSpPr txBox="1"/>
          <p:nvPr/>
        </p:nvSpPr>
        <p:spPr>
          <a:xfrm>
            <a:off x="5246703" y="4678532"/>
            <a:ext cx="3137102" cy="461665"/>
          </a:xfrm>
          <a:prstGeom prst="rect">
            <a:avLst/>
          </a:prstGeom>
          <a:noFill/>
        </p:spPr>
        <p:txBody>
          <a:bodyPr wrap="square" rtlCol="0">
            <a:spAutoFit/>
          </a:bodyPr>
          <a:lstStyle/>
          <a:p>
            <a:r>
              <a:rPr lang="en-US" sz="2400" dirty="0"/>
              <a:t>  May 17</a:t>
            </a:r>
            <a:r>
              <a:rPr lang="en-US" sz="2400" baseline="30000" dirty="0"/>
              <a:t>th</a:t>
            </a:r>
            <a:r>
              <a:rPr lang="en-US" sz="2400" dirty="0"/>
              <a:t>-19</a:t>
            </a:r>
            <a:r>
              <a:rPr lang="en-US" sz="2400" baseline="30000" dirty="0"/>
              <a:t>th</a:t>
            </a:r>
            <a:r>
              <a:rPr lang="en-US" sz="2400" dirty="0"/>
              <a:t> </a:t>
            </a:r>
          </a:p>
        </p:txBody>
      </p:sp>
    </p:spTree>
    <p:extLst>
      <p:ext uri="{BB962C8B-B14F-4D97-AF65-F5344CB8AC3E}">
        <p14:creationId xmlns:p14="http://schemas.microsoft.com/office/powerpoint/2010/main" val="193931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66F2-CA0F-4BA3-B9E4-CAF8724919B6}"/>
              </a:ext>
            </a:extLst>
          </p:cNvPr>
          <p:cNvSpPr>
            <a:spLocks noGrp="1"/>
          </p:cNvSpPr>
          <p:nvPr>
            <p:ph type="ctrTitle"/>
          </p:nvPr>
        </p:nvSpPr>
        <p:spPr>
          <a:xfrm>
            <a:off x="871757" y="1828801"/>
            <a:ext cx="7411118" cy="3034731"/>
          </a:xfrm>
        </p:spPr>
        <p:txBody>
          <a:bodyPr/>
          <a:lstStyle/>
          <a:p>
            <a:pPr algn="ctr"/>
            <a:r>
              <a:rPr lang="en-US" sz="2800" b="1" dirty="0">
                <a:solidFill>
                  <a:schemeClr val="bg1"/>
                </a:solidFill>
              </a:rPr>
              <a:t>Thank you for joining us tonight and let’s celebrate our 4</a:t>
            </a:r>
            <a:r>
              <a:rPr lang="en-US" sz="2800" b="1" baseline="30000" dirty="0">
                <a:solidFill>
                  <a:schemeClr val="bg1"/>
                </a:solidFill>
              </a:rPr>
              <a:t>th</a:t>
            </a:r>
            <a:r>
              <a:rPr lang="en-US" sz="2800" b="1" dirty="0">
                <a:solidFill>
                  <a:schemeClr val="bg1"/>
                </a:solidFill>
              </a:rPr>
              <a:t> and 5</a:t>
            </a:r>
            <a:r>
              <a:rPr lang="en-US" sz="2800" b="1" baseline="30000" dirty="0">
                <a:solidFill>
                  <a:schemeClr val="bg1"/>
                </a:solidFill>
              </a:rPr>
              <a:t>th</a:t>
            </a:r>
            <a:r>
              <a:rPr lang="en-US" sz="2800" b="1" dirty="0">
                <a:solidFill>
                  <a:schemeClr val="bg1"/>
                </a:solidFill>
              </a:rPr>
              <a:t> graders!</a:t>
            </a:r>
            <a:br>
              <a:rPr lang="en-US" sz="2800" dirty="0">
                <a:solidFill>
                  <a:schemeClr val="bg1"/>
                </a:solidFill>
              </a:rPr>
            </a:br>
            <a:br>
              <a:rPr lang="en-US" sz="2800" dirty="0">
                <a:solidFill>
                  <a:schemeClr val="bg1"/>
                </a:solidFill>
              </a:rPr>
            </a:br>
            <a:r>
              <a:rPr lang="en-US" sz="2800" dirty="0">
                <a:solidFill>
                  <a:schemeClr val="bg1"/>
                </a:solidFill>
              </a:rPr>
              <a:t> Please continue to read Star News and visit the Simpson Elementary PTA Facebook page for important announcements.</a:t>
            </a:r>
            <a:br>
              <a:rPr lang="en-US" sz="2800" dirty="0">
                <a:solidFill>
                  <a:schemeClr val="bg1"/>
                </a:solidFill>
              </a:rPr>
            </a:br>
            <a:r>
              <a:rPr lang="en-US" sz="2800" dirty="0">
                <a:solidFill>
                  <a:schemeClr val="bg1"/>
                </a:solidFill>
              </a:rPr>
              <a:t> </a:t>
            </a:r>
          </a:p>
        </p:txBody>
      </p:sp>
      <p:pic>
        <p:nvPicPr>
          <p:cNvPr id="4" name="Picture 3" descr="A close up of a sign&#10;&#10;Description automatically generated">
            <a:extLst>
              <a:ext uri="{FF2B5EF4-FFF2-40B4-BE49-F238E27FC236}">
                <a16:creationId xmlns:a16="http://schemas.microsoft.com/office/drawing/2014/main" id="{6CC85E15-954A-4459-98FD-BDF28D4371F2}"/>
              </a:ext>
            </a:extLst>
          </p:cNvPr>
          <p:cNvPicPr>
            <a:picLocks noChangeAspect="1"/>
          </p:cNvPicPr>
          <p:nvPr/>
        </p:nvPicPr>
        <p:blipFill>
          <a:blip r:embed="rId2"/>
          <a:stretch>
            <a:fillRect/>
          </a:stretch>
        </p:blipFill>
        <p:spPr>
          <a:xfrm>
            <a:off x="6863443" y="5650596"/>
            <a:ext cx="1643743" cy="565738"/>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04EEB78F-0E44-4179-A320-EA96E937799E}"/>
              </a:ext>
            </a:extLst>
          </p:cNvPr>
          <p:cNvPicPr>
            <a:picLocks noChangeAspect="1"/>
          </p:cNvPicPr>
          <p:nvPr/>
        </p:nvPicPr>
        <p:blipFill>
          <a:blip r:embed="rId3"/>
          <a:stretch>
            <a:fillRect/>
          </a:stretch>
        </p:blipFill>
        <p:spPr>
          <a:xfrm>
            <a:off x="6736701" y="5606996"/>
            <a:ext cx="1875647" cy="738597"/>
          </a:xfrm>
          <a:prstGeom prst="rect">
            <a:avLst/>
          </a:prstGeom>
        </p:spPr>
      </p:pic>
    </p:spTree>
    <p:extLst>
      <p:ext uri="{BB962C8B-B14F-4D97-AF65-F5344CB8AC3E}">
        <p14:creationId xmlns:p14="http://schemas.microsoft.com/office/powerpoint/2010/main" val="3517526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Simpson">
      <a:dk1>
        <a:sysClr val="windowText" lastClr="000000"/>
      </a:dk1>
      <a:lt1>
        <a:sysClr val="window" lastClr="FFFFFF"/>
      </a:lt1>
      <a:dk2>
        <a:srgbClr val="242852"/>
      </a:dk2>
      <a:lt2>
        <a:srgbClr val="A5A5A5"/>
      </a:lt2>
      <a:accent1>
        <a:srgbClr val="A5A5A5"/>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3188</TotalTime>
  <Words>291</Words>
  <Application>Microsoft Office PowerPoint</Application>
  <PresentationFormat>On-screen Show (4:3)</PresentationFormat>
  <Paragraphs>44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Century Gothic</vt:lpstr>
      <vt:lpstr>Wingdings</vt:lpstr>
      <vt:lpstr>Wingdings 3</vt:lpstr>
      <vt:lpstr>Ion Boardroom</vt:lpstr>
      <vt:lpstr>Simpson Elementary School PTA General Membership Meeting Agenda</vt:lpstr>
      <vt:lpstr>Simpson Elementary School Minutes:  PTA General Membership Meeting February 3, 2022</vt:lpstr>
      <vt:lpstr>PowerPoint Presentation</vt:lpstr>
      <vt:lpstr>Important Dates to Remember</vt:lpstr>
      <vt:lpstr>Thank you for joining us tonight and let’s celebrate our 4th and 5th graders!   Please continue to read Star News and visit the Simpson Elementary PTA Facebook page for important announcements.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Simpson Elementary School PTA General Membership Meeting Agenda</dc:title>
  <dc:creator>Trenton Adams</dc:creator>
  <cp:lastModifiedBy>liz dunn</cp:lastModifiedBy>
  <cp:revision>18</cp:revision>
  <dcterms:created xsi:type="dcterms:W3CDTF">2020-05-04T17:58:08Z</dcterms:created>
  <dcterms:modified xsi:type="dcterms:W3CDTF">2022-04-11T20:35:21Z</dcterms:modified>
</cp:coreProperties>
</file>