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20"/>
  </p:notesMasterIdLst>
  <p:sldIdLst>
    <p:sldId id="264" r:id="rId2"/>
    <p:sldId id="267" r:id="rId3"/>
    <p:sldId id="259" r:id="rId4"/>
    <p:sldId id="286" r:id="rId5"/>
    <p:sldId id="277" r:id="rId6"/>
    <p:sldId id="278" r:id="rId7"/>
    <p:sldId id="282" r:id="rId8"/>
    <p:sldId id="283" r:id="rId9"/>
    <p:sldId id="284" r:id="rId10"/>
    <p:sldId id="285" r:id="rId11"/>
    <p:sldId id="287" r:id="rId12"/>
    <p:sldId id="291" r:id="rId13"/>
    <p:sldId id="290" r:id="rId14"/>
    <p:sldId id="292" r:id="rId15"/>
    <p:sldId id="293" r:id="rId16"/>
    <p:sldId id="288" r:id="rId17"/>
    <p:sldId id="279" r:id="rId18"/>
    <p:sldId id="280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enton Adams" initials="TA" lastIdx="1" clrIdx="0">
    <p:extLst>
      <p:ext uri="{19B8F6BF-5375-455C-9EA6-DF929625EA0E}">
        <p15:presenceInfo xmlns:p15="http://schemas.microsoft.com/office/powerpoint/2012/main" userId="93720b758afea5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2" autoAdjust="0"/>
    <p:restoredTop sz="95481" autoAdjust="0"/>
  </p:normalViewPr>
  <p:slideViewPr>
    <p:cSldViewPr snapToGrid="0" showGuides="1">
      <p:cViewPr varScale="1">
        <p:scale>
          <a:sx n="82" d="100"/>
          <a:sy n="82" d="100"/>
        </p:scale>
        <p:origin x="15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2526" y="5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068A5224-545E-4C2C-A6A0-1720FF5CCD2E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9E54D5EE-79C3-4184-81D8-3F345834C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22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60">
              <a:defRPr/>
            </a:pPr>
            <a:r>
              <a:rPr lang="en-US" baseline="0" dirty="0"/>
              <a:t>Review briefly and get approval vote (</a:t>
            </a:r>
            <a:r>
              <a:rPr lang="en-US" b="1" baseline="0" dirty="0"/>
              <a:t>do we have a motion to approve the minutes, do we have a second, motion accepted/minutes approved</a:t>
            </a:r>
            <a:r>
              <a:rPr lang="en-US" b="0" baseline="0" dirty="0"/>
              <a:t>)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4D5EE-79C3-4184-81D8-3F345834C67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87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60">
              <a:defRPr/>
            </a:pPr>
            <a:r>
              <a:rPr lang="en-US" baseline="0" dirty="0"/>
              <a:t>Review briefly and get approval vote (</a:t>
            </a:r>
            <a:r>
              <a:rPr lang="en-US" b="1" baseline="0" dirty="0"/>
              <a:t>do we have a motion to approve the minutes, do we have a second, motion accepted/minutes approved</a:t>
            </a:r>
            <a:r>
              <a:rPr lang="en-US" b="0" baseline="0" dirty="0"/>
              <a:t>)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4D5EE-79C3-4184-81D8-3F345834C67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77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smtClean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1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9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07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88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71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63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0720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46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12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6713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9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2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0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3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0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0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1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7E0D914D-B099-4142-A885-11F276715148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1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o-president2@simpsonespta.org" TargetMode="External"/><Relationship Id="rId2" Type="http://schemas.openxmlformats.org/officeDocument/2006/relationships/hyperlink" Target="mailto:co-president1@simpsonespta.org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simpsonespta.org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F6773-793A-4FA2-94E5-37CBED2FC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159" y="1657124"/>
            <a:ext cx="5917679" cy="2554983"/>
          </a:xfrm>
        </p:spPr>
        <p:txBody>
          <a:bodyPr/>
          <a:lstStyle/>
          <a:p>
            <a:pPr algn="ctr"/>
            <a:br>
              <a:rPr lang="en-US" b="1" dirty="0"/>
            </a:br>
            <a:r>
              <a:rPr lang="en-US" b="1" dirty="0"/>
              <a:t>Simpson PTA </a:t>
            </a:r>
            <a:br>
              <a:rPr lang="en-US" b="1" dirty="0"/>
            </a:br>
            <a:r>
              <a:rPr lang="en-US" b="1" dirty="0"/>
              <a:t>General Meeting</a:t>
            </a:r>
            <a:br>
              <a:rPr lang="en-US" b="1" dirty="0"/>
            </a:br>
            <a:br>
              <a:rPr lang="en-US" dirty="0"/>
            </a:b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568BC-85A3-43EA-8DC8-051074E77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7755" y="3209816"/>
            <a:ext cx="4863799" cy="86142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September 8, 2021</a:t>
            </a:r>
          </a:p>
        </p:txBody>
      </p:sp>
      <p:pic>
        <p:nvPicPr>
          <p:cNvPr id="8" name="Picture 7" descr="A white and black logo&#10;&#10;Description automatically generated with low confidence">
            <a:extLst>
              <a:ext uri="{FF2B5EF4-FFF2-40B4-BE49-F238E27FC236}">
                <a16:creationId xmlns:a16="http://schemas.microsoft.com/office/drawing/2014/main" id="{FF60410A-FE16-49EC-B30F-CFBCE8C50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3" y="4316999"/>
            <a:ext cx="36766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0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DD029FC-684F-483A-A8BD-1F092BFFB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F3C96DD-C9B2-4B53-AEC5-8CB276D3C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62F19CA-71D7-45F5-9123-CA712C528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886C2A0-05BA-4243-B351-00C64563A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C87CEB4-8F81-455D-A076-159940550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9FC7F0-1AE4-4459-B8F2-219D7598B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D48B9DA-44B2-4334-96CF-D089EFEC9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9089964-B99F-487E-840E-FD3D7E88C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C4611E9-9EAD-44EF-967C-9F3F3066D0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916A076-E219-44E3-8EB5-1C04EFCD17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764F0A0-D07C-4159-9427-D25058257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17BCA-B94B-48B2-B98B-4BB17503F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137" y="827473"/>
            <a:ext cx="7455571" cy="7703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Easy Ways to Donate to the PTA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7F934-8C5D-4D66-8BEE-7EA22F06B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215" y="2603500"/>
            <a:ext cx="4797985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Scan Grocery Receipts using the app</a:t>
            </a:r>
          </a:p>
          <a:p>
            <a:endParaRPr lang="en-US" dirty="0"/>
          </a:p>
        </p:txBody>
      </p:sp>
      <p:pic>
        <p:nvPicPr>
          <p:cNvPr id="10" name="Content Placeholder 9" descr="Qr code&#10;&#10;Description automatically generated">
            <a:extLst>
              <a:ext uri="{FF2B5EF4-FFF2-40B4-BE49-F238E27FC236}">
                <a16:creationId xmlns:a16="http://schemas.microsoft.com/office/drawing/2014/main" id="{28FA8667-5E0C-4126-B9EC-6D6F4527A6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90815" y="3007817"/>
            <a:ext cx="3161967" cy="3161967"/>
          </a:xfrm>
        </p:spPr>
      </p:pic>
    </p:spTree>
    <p:extLst>
      <p:ext uri="{BB962C8B-B14F-4D97-AF65-F5344CB8AC3E}">
        <p14:creationId xmlns:p14="http://schemas.microsoft.com/office/powerpoint/2010/main" val="3605629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DD029FC-684F-483A-A8BD-1F092BFFB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F3C96DD-C9B2-4B53-AEC5-8CB276D3C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62F19CA-71D7-45F5-9123-CA712C528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886C2A0-05BA-4243-B351-00C64563A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C87CEB4-8F81-455D-A076-159940550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9FC7F0-1AE4-4459-B8F2-219D7598B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D48B9DA-44B2-4334-96CF-D089EFEC9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9089964-B99F-487E-840E-FD3D7E88C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C4611E9-9EAD-44EF-967C-9F3F3066D0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916A076-E219-44E3-8EB5-1C04EFCD17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764F0A0-D07C-4159-9427-D25058257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17BCA-B94B-48B2-B98B-4BB17503F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137" y="827473"/>
            <a:ext cx="7455571" cy="77035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Brainstorming Ideas for the rest of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7F934-8C5D-4D66-8BEE-7EA22F06B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215" y="2603500"/>
            <a:ext cx="4797985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Virtual Paint Night</a:t>
            </a:r>
          </a:p>
          <a:p>
            <a:r>
              <a:rPr lang="en-US" dirty="0"/>
              <a:t>Virtual Tour of the Fox</a:t>
            </a:r>
          </a:p>
          <a:p>
            <a:r>
              <a:rPr lang="en-US" dirty="0"/>
              <a:t>Virtual Game Night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41B294-3E18-47E3-9108-9E7E1331CA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Virtual Story Time with Dr. Connery</a:t>
            </a:r>
          </a:p>
          <a:p>
            <a:r>
              <a:rPr lang="en-US" dirty="0"/>
              <a:t>Spirit Nights/Food Truck</a:t>
            </a:r>
          </a:p>
        </p:txBody>
      </p:sp>
    </p:spTree>
    <p:extLst>
      <p:ext uri="{BB962C8B-B14F-4D97-AF65-F5344CB8AC3E}">
        <p14:creationId xmlns:p14="http://schemas.microsoft.com/office/powerpoint/2010/main" val="304796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CB34F-7B08-4D64-9E52-19AC3B3EC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3501" y="2020912"/>
            <a:ext cx="6991644" cy="333936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400" b="1" dirty="0"/>
            </a:br>
            <a:r>
              <a:rPr lang="en-US" sz="2400" b="1" dirty="0"/>
              <a:t>School Enrollment 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Health &amp; Wellness at Simpson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Norcross Schools - Testing Incentive Pilot</a:t>
            </a:r>
            <a:br>
              <a:rPr lang="en-US" sz="2400" b="1" dirty="0"/>
            </a:br>
            <a:r>
              <a:rPr lang="en-US" sz="2400" b="1" dirty="0"/>
              <a:t> </a:t>
            </a:r>
            <a:br>
              <a:rPr lang="en-US" sz="2400" dirty="0"/>
            </a:br>
            <a:r>
              <a:rPr lang="en-US" sz="2400" b="1" dirty="0"/>
              <a:t> Sept. 14th &amp; meal distribution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 GCPS Calendar for 2022-23 SY</a:t>
            </a:r>
            <a:endParaRPr lang="en-US" sz="24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C4EBA22-EC3E-4376-A132-1ED9BE4BA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9"/>
          <a:stretch/>
        </p:blipFill>
        <p:spPr>
          <a:xfrm>
            <a:off x="937698" y="1113063"/>
            <a:ext cx="1411607" cy="18156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875196-3EDA-47FE-9E8A-1916C80196B3}"/>
              </a:ext>
            </a:extLst>
          </p:cNvPr>
          <p:cNvSpPr txBox="1"/>
          <p:nvPr/>
        </p:nvSpPr>
        <p:spPr>
          <a:xfrm>
            <a:off x="2940148" y="928322"/>
            <a:ext cx="4811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+mj-lt"/>
              </a:rPr>
              <a:t>Simpson Elementary Updates from  Dr. Connery</a:t>
            </a:r>
          </a:p>
        </p:txBody>
      </p:sp>
    </p:spTree>
    <p:extLst>
      <p:ext uri="{BB962C8B-B14F-4D97-AF65-F5344CB8AC3E}">
        <p14:creationId xmlns:p14="http://schemas.microsoft.com/office/powerpoint/2010/main" val="492328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CB34F-7B08-4D64-9E52-19AC3B3EC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379" y="1913205"/>
            <a:ext cx="6991644" cy="3831731"/>
          </a:xfrm>
        </p:spPr>
        <p:txBody>
          <a:bodyPr>
            <a:normAutofit/>
          </a:bodyPr>
          <a:lstStyle/>
          <a:p>
            <a:pPr algn="ctr"/>
            <a:br>
              <a:rPr lang="en-US" sz="2400" b="1" dirty="0"/>
            </a:br>
            <a:r>
              <a:rPr lang="en-US" sz="2400" b="1" u="sng" dirty="0"/>
              <a:t>School Enrollment </a:t>
            </a:r>
            <a:br>
              <a:rPr lang="en-US" sz="2400" b="1" dirty="0"/>
            </a:br>
            <a:r>
              <a:rPr lang="en-US" sz="2000" b="1" dirty="0"/>
              <a:t>PreK- 33</a:t>
            </a:r>
            <a:br>
              <a:rPr lang="en-US" sz="2000" b="1" dirty="0"/>
            </a:br>
            <a:r>
              <a:rPr lang="en-US" sz="2000" b="1" dirty="0"/>
              <a:t>K – 134/25</a:t>
            </a:r>
            <a:br>
              <a:rPr lang="en-US" sz="2000" b="1" dirty="0"/>
            </a:br>
            <a:r>
              <a:rPr lang="en-US" sz="2000" b="1" dirty="0"/>
              <a:t>1</a:t>
            </a:r>
            <a:r>
              <a:rPr lang="en-US" sz="2000" b="1" baseline="30000" dirty="0"/>
              <a:t>st</a:t>
            </a:r>
            <a:r>
              <a:rPr lang="en-US" sz="2000" b="1" dirty="0"/>
              <a:t> – 130/16</a:t>
            </a:r>
            <a:br>
              <a:rPr lang="en-US" sz="2000" b="1" dirty="0"/>
            </a:br>
            <a:r>
              <a:rPr lang="en-US" sz="2000" b="1" dirty="0"/>
              <a:t>2</a:t>
            </a:r>
            <a:r>
              <a:rPr lang="en-US" sz="2000" b="1" baseline="30000" dirty="0"/>
              <a:t>nd</a:t>
            </a:r>
            <a:r>
              <a:rPr lang="en-US" sz="2000" b="1" dirty="0"/>
              <a:t> – 151/17</a:t>
            </a:r>
            <a:br>
              <a:rPr lang="en-US" sz="2000" b="1" dirty="0"/>
            </a:br>
            <a:r>
              <a:rPr lang="en-US" sz="2000" b="1" dirty="0"/>
              <a:t>3</a:t>
            </a:r>
            <a:r>
              <a:rPr lang="en-US" sz="2000" b="1" baseline="30000" dirty="0"/>
              <a:t>rd</a:t>
            </a:r>
            <a:r>
              <a:rPr lang="en-US" sz="2000" b="1" dirty="0"/>
              <a:t> – 146/13</a:t>
            </a:r>
            <a:br>
              <a:rPr lang="en-US" sz="2000" b="1" dirty="0"/>
            </a:br>
            <a:r>
              <a:rPr lang="en-US" sz="2000" b="1" dirty="0"/>
              <a:t>4</a:t>
            </a:r>
            <a:r>
              <a:rPr lang="en-US" sz="2000" b="1" baseline="30000" dirty="0"/>
              <a:t>th</a:t>
            </a:r>
            <a:r>
              <a:rPr lang="en-US" sz="2000" b="1" dirty="0"/>
              <a:t> – 129/11</a:t>
            </a:r>
            <a:br>
              <a:rPr lang="en-US" sz="2000" b="1" dirty="0"/>
            </a:br>
            <a:r>
              <a:rPr lang="en-US" sz="2000" b="1" dirty="0"/>
              <a:t>5</a:t>
            </a:r>
            <a:r>
              <a:rPr lang="en-US" sz="2000" b="1" baseline="30000" dirty="0"/>
              <a:t>th</a:t>
            </a:r>
            <a:r>
              <a:rPr lang="en-US" sz="2000" b="1" dirty="0"/>
              <a:t> – 137/12</a:t>
            </a:r>
            <a:br>
              <a:rPr lang="en-US" sz="2000" b="1" dirty="0"/>
            </a:br>
            <a:br>
              <a:rPr lang="en-US" sz="2400" b="1" dirty="0"/>
            </a:br>
            <a:r>
              <a:rPr lang="en-US" sz="2400" b="1" dirty="0"/>
              <a:t>Total  enrollment = 954 Students </a:t>
            </a:r>
            <a:endParaRPr lang="en-US" sz="24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C4EBA22-EC3E-4376-A132-1ED9BE4BA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9"/>
          <a:stretch/>
        </p:blipFill>
        <p:spPr>
          <a:xfrm>
            <a:off x="937698" y="1113063"/>
            <a:ext cx="1411607" cy="18156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875196-3EDA-47FE-9E8A-1916C80196B3}"/>
              </a:ext>
            </a:extLst>
          </p:cNvPr>
          <p:cNvSpPr txBox="1"/>
          <p:nvPr/>
        </p:nvSpPr>
        <p:spPr>
          <a:xfrm>
            <a:off x="2940148" y="928322"/>
            <a:ext cx="4811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+mj-lt"/>
              </a:rPr>
              <a:t>Simpson Elementary Updates from  Dr. Connery</a:t>
            </a:r>
          </a:p>
        </p:txBody>
      </p:sp>
    </p:spTree>
    <p:extLst>
      <p:ext uri="{BB962C8B-B14F-4D97-AF65-F5344CB8AC3E}">
        <p14:creationId xmlns:p14="http://schemas.microsoft.com/office/powerpoint/2010/main" val="2402079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CB34F-7B08-4D64-9E52-19AC3B3EC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554" y="2665007"/>
            <a:ext cx="6991644" cy="326467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* Health &amp; Wellness at Simpson</a:t>
            </a:r>
            <a:br>
              <a:rPr lang="en-US" sz="2400" b="1" dirty="0"/>
            </a:br>
            <a:r>
              <a:rPr lang="en-US" sz="2000" b="1" dirty="0"/>
              <a:t>Mask requirements</a:t>
            </a:r>
            <a:br>
              <a:rPr lang="en-US" sz="2000" b="1" dirty="0"/>
            </a:br>
            <a:r>
              <a:rPr lang="en-US" sz="2000" b="1" dirty="0"/>
              <a:t>Staff vaccinations</a:t>
            </a:r>
            <a:br>
              <a:rPr lang="en-US" sz="2000" b="1" dirty="0"/>
            </a:br>
            <a:r>
              <a:rPr lang="en-US" sz="2000" b="1" dirty="0"/>
              <a:t> School nurse to monitor contact tracing</a:t>
            </a:r>
            <a:br>
              <a:rPr lang="en-US" sz="2000" b="1" dirty="0"/>
            </a:br>
            <a:r>
              <a:rPr lang="en-US" sz="2000" b="1" dirty="0"/>
              <a:t>Quarantine guidance for COVID-19 on school website</a:t>
            </a: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* </a:t>
            </a:r>
            <a:r>
              <a:rPr lang="en-US" sz="2400" b="1" dirty="0"/>
              <a:t>Norcross Schools - Testing Incentive Pilot </a:t>
            </a:r>
            <a:br>
              <a:rPr lang="en-US" sz="2400" b="1" dirty="0"/>
            </a:br>
            <a:r>
              <a:rPr lang="en-US" sz="2400" b="1" dirty="0"/>
              <a:t> </a:t>
            </a:r>
            <a:br>
              <a:rPr lang="en-US" sz="2400" dirty="0"/>
            </a:br>
            <a:r>
              <a:rPr lang="en-US" sz="2400" b="1" dirty="0"/>
              <a:t> </a:t>
            </a:r>
            <a:endParaRPr lang="en-US" sz="24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C4EBA22-EC3E-4376-A132-1ED9BE4BA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9"/>
          <a:stretch/>
        </p:blipFill>
        <p:spPr>
          <a:xfrm>
            <a:off x="937698" y="1113063"/>
            <a:ext cx="1411607" cy="18156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875196-3EDA-47FE-9E8A-1916C80196B3}"/>
              </a:ext>
            </a:extLst>
          </p:cNvPr>
          <p:cNvSpPr txBox="1"/>
          <p:nvPr/>
        </p:nvSpPr>
        <p:spPr>
          <a:xfrm>
            <a:off x="2940148" y="928322"/>
            <a:ext cx="4811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+mj-lt"/>
              </a:rPr>
              <a:t>Simpson Elementary Updates from  Dr. Connery</a:t>
            </a:r>
          </a:p>
        </p:txBody>
      </p:sp>
    </p:spTree>
    <p:extLst>
      <p:ext uri="{BB962C8B-B14F-4D97-AF65-F5344CB8AC3E}">
        <p14:creationId xmlns:p14="http://schemas.microsoft.com/office/powerpoint/2010/main" val="2420971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CB34F-7B08-4D64-9E52-19AC3B3EC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6086" y="1113062"/>
            <a:ext cx="6231989" cy="463187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400" b="1" dirty="0"/>
            </a:br>
            <a:br>
              <a:rPr lang="en-US" sz="3100" b="1" dirty="0"/>
            </a:br>
            <a:r>
              <a:rPr lang="en-US" sz="3100" b="1" dirty="0"/>
              <a:t>* Digital Learning Days with </a:t>
            </a:r>
            <a:br>
              <a:rPr lang="en-US" sz="3100" b="1" dirty="0"/>
            </a:br>
            <a:r>
              <a:rPr lang="en-US" sz="3100" b="1" dirty="0"/>
              <a:t>meal distributions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000" b="1" dirty="0"/>
              <a:t>September 14, 2021</a:t>
            </a:r>
            <a:br>
              <a:rPr lang="en-US" sz="2000" b="1" dirty="0"/>
            </a:br>
            <a:r>
              <a:rPr lang="en-US" sz="2000" b="1" dirty="0"/>
              <a:t>October 20, 2021</a:t>
            </a:r>
            <a:br>
              <a:rPr lang="en-US" sz="2000" b="1" dirty="0"/>
            </a:br>
            <a:r>
              <a:rPr lang="en-US" sz="2000" b="1" dirty="0"/>
              <a:t>November 9, 2021</a:t>
            </a:r>
            <a:br>
              <a:rPr lang="en-US" sz="2000" b="1" dirty="0"/>
            </a:br>
            <a:r>
              <a:rPr lang="en-US" sz="2000" b="1" dirty="0"/>
              <a:t>January 25, 2022</a:t>
            </a:r>
            <a:br>
              <a:rPr lang="en-US" sz="2000" b="1" dirty="0"/>
            </a:br>
            <a:r>
              <a:rPr lang="en-US" sz="2000" b="1" dirty="0"/>
              <a:t>March 2, 2022</a:t>
            </a:r>
            <a:br>
              <a:rPr lang="en-US" sz="2000" b="1" dirty="0"/>
            </a:br>
            <a:r>
              <a:rPr lang="en-US" sz="2000" b="1" dirty="0"/>
              <a:t>March 22, 2022</a:t>
            </a:r>
            <a:br>
              <a:rPr lang="en-US" sz="2000" b="1" dirty="0"/>
            </a:br>
            <a:br>
              <a:rPr lang="en-US" sz="2400" b="1" dirty="0"/>
            </a:br>
            <a:r>
              <a:rPr lang="en-US" sz="2400" b="1" dirty="0"/>
              <a:t> * </a:t>
            </a:r>
            <a:r>
              <a:rPr lang="en-US" sz="3100" b="1" dirty="0"/>
              <a:t>GCPS Calendar for 2022-23 SY</a:t>
            </a:r>
            <a:br>
              <a:rPr lang="en-US" sz="2400" b="1" dirty="0"/>
            </a:br>
            <a:r>
              <a:rPr lang="en-US" sz="2400" b="1" dirty="0"/>
              <a:t>Feedback due to PTA Presidents</a:t>
            </a:r>
            <a:br>
              <a:rPr lang="en-US" sz="2400" b="1" dirty="0"/>
            </a:br>
            <a:r>
              <a:rPr lang="en-US" sz="2400" b="1" dirty="0"/>
              <a:t> by October 14</a:t>
            </a:r>
            <a:r>
              <a:rPr lang="en-US" sz="2400" b="1" baseline="30000" dirty="0"/>
              <a:t>th</a:t>
            </a:r>
            <a:endParaRPr lang="en-US" sz="24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C4EBA22-EC3E-4376-A132-1ED9BE4BA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9"/>
          <a:stretch/>
        </p:blipFill>
        <p:spPr>
          <a:xfrm>
            <a:off x="937698" y="1113063"/>
            <a:ext cx="1411607" cy="18156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8990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391F0-EAD2-4835-A170-9B94AF4C8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Still have questions?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29571-BFF9-44DC-9F94-35FF62439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40163" y="3429000"/>
            <a:ext cx="6422005" cy="2536858"/>
          </a:xfrm>
        </p:spPr>
        <p:txBody>
          <a:bodyPr/>
          <a:lstStyle/>
          <a:p>
            <a:pPr algn="ctr"/>
            <a:r>
              <a:rPr lang="en-US" sz="2000" b="1" dirty="0"/>
              <a:t>Liz Dunn- </a:t>
            </a:r>
            <a:r>
              <a:rPr lang="en-US" sz="2000" b="1" dirty="0">
                <a:hlinkClick r:id="rId2"/>
              </a:rPr>
              <a:t>co-president1@simpsonespta.org</a:t>
            </a:r>
            <a:endParaRPr lang="en-US" sz="2000" b="1" dirty="0"/>
          </a:p>
          <a:p>
            <a:pPr algn="ctr"/>
            <a:r>
              <a:rPr lang="en-US" sz="2000" b="1" dirty="0"/>
              <a:t>Dana Zamuel- </a:t>
            </a:r>
            <a:r>
              <a:rPr lang="en-US" sz="2000" b="1" dirty="0">
                <a:hlinkClick r:id="rId3"/>
              </a:rPr>
              <a:t>co-president2@simpsonespta.org</a:t>
            </a:r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Join the PTA by visiting our website – </a:t>
            </a:r>
            <a:r>
              <a:rPr lang="en-US" sz="2000" b="1" dirty="0">
                <a:hlinkClick r:id="rId4"/>
              </a:rPr>
              <a:t>www.simpsonespta.org</a:t>
            </a:r>
            <a:r>
              <a:rPr lang="en-US" sz="2000" b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855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68959D-7AE3-4078-8D86-5457B869D5EE}"/>
              </a:ext>
            </a:extLst>
          </p:cNvPr>
          <p:cNvSpPr/>
          <p:nvPr/>
        </p:nvSpPr>
        <p:spPr>
          <a:xfrm>
            <a:off x="620487" y="609600"/>
            <a:ext cx="7946570" cy="564968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0750CA-43D4-460A-A5BF-5070766F7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23161"/>
              </p:ext>
            </p:extLst>
          </p:nvPr>
        </p:nvGraphicFramePr>
        <p:xfrm>
          <a:off x="704193" y="735724"/>
          <a:ext cx="7735615" cy="54338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7913">
                  <a:extLst>
                    <a:ext uri="{9D8B030D-6E8A-4147-A177-3AD203B41FA5}">
                      <a16:colId xmlns:a16="http://schemas.microsoft.com/office/drawing/2014/main" val="2772339004"/>
                    </a:ext>
                  </a:extLst>
                </a:gridCol>
                <a:gridCol w="1958522">
                  <a:extLst>
                    <a:ext uri="{9D8B030D-6E8A-4147-A177-3AD203B41FA5}">
                      <a16:colId xmlns:a16="http://schemas.microsoft.com/office/drawing/2014/main" val="5030188"/>
                    </a:ext>
                  </a:extLst>
                </a:gridCol>
                <a:gridCol w="3501267">
                  <a:extLst>
                    <a:ext uri="{9D8B030D-6E8A-4147-A177-3AD203B41FA5}">
                      <a16:colId xmlns:a16="http://schemas.microsoft.com/office/drawing/2014/main" val="1717715425"/>
                    </a:ext>
                  </a:extLst>
                </a:gridCol>
                <a:gridCol w="1137913">
                  <a:extLst>
                    <a:ext uri="{9D8B030D-6E8A-4147-A177-3AD203B41FA5}">
                      <a16:colId xmlns:a16="http://schemas.microsoft.com/office/drawing/2014/main" val="550792978"/>
                    </a:ext>
                  </a:extLst>
                </a:gridCol>
              </a:tblGrid>
              <a:tr h="39328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PROPOSED BUDGET 2021-2022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7181" marR="7181" marT="718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305869"/>
                  </a:ext>
                </a:extLst>
              </a:tr>
              <a:tr h="393283">
                <a:tc gridSpan="4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631231"/>
                  </a:ext>
                </a:extLst>
              </a:tr>
              <a:tr h="3932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INCOME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BEG. BALANCE 7.1.21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$17,500.00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extLst>
                  <a:ext uri="{0D108BD9-81ED-4DB2-BD59-A6C34878D82A}">
                    <a16:rowId xmlns:a16="http://schemas.microsoft.com/office/drawing/2014/main" val="252716777"/>
                  </a:ext>
                </a:extLst>
              </a:tr>
              <a:tr h="39328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FUNDRAISING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Fall Fundraiser - Flat Donation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$5,000.00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extLst>
                  <a:ext uri="{0D108BD9-81ED-4DB2-BD59-A6C34878D82A}">
                    <a16:rowId xmlns:a16="http://schemas.microsoft.com/office/drawing/2014/main" val="3714247402"/>
                  </a:ext>
                </a:extLst>
              </a:tr>
              <a:tr h="39328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Fall Fundraiser - Gift Wrap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$8,000.00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extLst>
                  <a:ext uri="{0D108BD9-81ED-4DB2-BD59-A6C34878D82A}">
                    <a16:rowId xmlns:a16="http://schemas.microsoft.com/office/drawing/2014/main" val="3759191343"/>
                  </a:ext>
                </a:extLst>
              </a:tr>
              <a:tr h="39328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OTHER INCOME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Arts in Education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$3,000.00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extLst>
                  <a:ext uri="{0D108BD9-81ED-4DB2-BD59-A6C34878D82A}">
                    <a16:rowId xmlns:a16="http://schemas.microsoft.com/office/drawing/2014/main" val="3427759598"/>
                  </a:ext>
                </a:extLst>
              </a:tr>
              <a:tr h="39328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General Mills Box Tops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$100.00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extLst>
                  <a:ext uri="{0D108BD9-81ED-4DB2-BD59-A6C34878D82A}">
                    <a16:rowId xmlns:a16="http://schemas.microsoft.com/office/drawing/2014/main" val="3929156476"/>
                  </a:ext>
                </a:extLst>
              </a:tr>
              <a:tr h="39328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PTA Membership Dues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$4,000.00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extLst>
                  <a:ext uri="{0D108BD9-81ED-4DB2-BD59-A6C34878D82A}">
                    <a16:rowId xmlns:a16="http://schemas.microsoft.com/office/drawing/2014/main" val="1182411171"/>
                  </a:ext>
                </a:extLst>
              </a:tr>
              <a:tr h="39328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School Supply Kits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$5,000.00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extLst>
                  <a:ext uri="{0D108BD9-81ED-4DB2-BD59-A6C34878D82A}">
                    <a16:rowId xmlns:a16="http://schemas.microsoft.com/office/drawing/2014/main" val="2826437387"/>
                  </a:ext>
                </a:extLst>
              </a:tr>
              <a:tr h="39328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Spirit Wear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$3,500.00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extLst>
                  <a:ext uri="{0D108BD9-81ED-4DB2-BD59-A6C34878D82A}">
                    <a16:rowId xmlns:a16="http://schemas.microsoft.com/office/drawing/2014/main" val="2770387554"/>
                  </a:ext>
                </a:extLst>
              </a:tr>
              <a:tr h="714451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Corporate Donations/Business Partnerships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$6,000.00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extLst>
                  <a:ext uri="{0D108BD9-81ED-4DB2-BD59-A6C34878D82A}">
                    <a16:rowId xmlns:a16="http://schemas.microsoft.com/office/drawing/2014/main" val="126508883"/>
                  </a:ext>
                </a:extLst>
              </a:tr>
              <a:tr h="39328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Yearbook Sales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$5,400.00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extLst>
                  <a:ext uri="{0D108BD9-81ED-4DB2-BD59-A6C34878D82A}">
                    <a16:rowId xmlns:a16="http://schemas.microsoft.com/office/drawing/2014/main" val="2739296977"/>
                  </a:ext>
                </a:extLst>
              </a:tr>
              <a:tr h="39328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TOTAL INCOME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$57,500.00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1" marR="7181" marT="7181" marB="0" anchor="b"/>
                </a:tc>
                <a:extLst>
                  <a:ext uri="{0D108BD9-81ED-4DB2-BD59-A6C34878D82A}">
                    <a16:rowId xmlns:a16="http://schemas.microsoft.com/office/drawing/2014/main" val="416368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356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68959D-7AE3-4078-8D86-5457B869D5EE}"/>
              </a:ext>
            </a:extLst>
          </p:cNvPr>
          <p:cNvSpPr/>
          <p:nvPr/>
        </p:nvSpPr>
        <p:spPr>
          <a:xfrm>
            <a:off x="620487" y="609600"/>
            <a:ext cx="7946570" cy="564968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4D59F4-486D-4E16-A431-8C2D8E9B5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811720"/>
              </p:ext>
            </p:extLst>
          </p:nvPr>
        </p:nvGraphicFramePr>
        <p:xfrm>
          <a:off x="714704" y="630639"/>
          <a:ext cx="7808809" cy="5620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8680">
                  <a:extLst>
                    <a:ext uri="{9D8B030D-6E8A-4147-A177-3AD203B41FA5}">
                      <a16:colId xmlns:a16="http://schemas.microsoft.com/office/drawing/2014/main" val="2992213364"/>
                    </a:ext>
                  </a:extLst>
                </a:gridCol>
                <a:gridCol w="1977053">
                  <a:extLst>
                    <a:ext uri="{9D8B030D-6E8A-4147-A177-3AD203B41FA5}">
                      <a16:colId xmlns:a16="http://schemas.microsoft.com/office/drawing/2014/main" val="303121003"/>
                    </a:ext>
                  </a:extLst>
                </a:gridCol>
                <a:gridCol w="3534396">
                  <a:extLst>
                    <a:ext uri="{9D8B030D-6E8A-4147-A177-3AD203B41FA5}">
                      <a16:colId xmlns:a16="http://schemas.microsoft.com/office/drawing/2014/main" val="1348005345"/>
                    </a:ext>
                  </a:extLst>
                </a:gridCol>
                <a:gridCol w="1148680">
                  <a:extLst>
                    <a:ext uri="{9D8B030D-6E8A-4147-A177-3AD203B41FA5}">
                      <a16:colId xmlns:a16="http://schemas.microsoft.com/office/drawing/2014/main" val="4221713465"/>
                    </a:ext>
                  </a:extLst>
                </a:gridCol>
              </a:tblGrid>
              <a:tr h="13842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 BUDGET 2021-2022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102373"/>
                  </a:ext>
                </a:extLst>
              </a:tr>
              <a:tr h="138420">
                <a:tc gridSpan="4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439729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EXPENSES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PTA PROGRAMS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Arts in Education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$2,500.00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517255147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Team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$2,000.00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1137699597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Coordinators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$2,500.00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2996980393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Release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$350.00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2674813085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Festival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$4,500.00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2017870301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Father / Daughter Dance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3925998784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Mother / Son Game Night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321958708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Mills Box Tops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1704058069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3285177100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Recycling / Earth Week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$1,200.00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3053332590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Reflections / Starry Samuel Night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$1,200.00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180165541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Beautification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2059367250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 Fair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$700.00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3906372713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Spirit Wear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$2,000.00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3901081893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Appreciation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$4,000.00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490183405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Starburst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2857147061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Talent Show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$600.00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278195741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 to School Day/Bike Safety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3452665740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Website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1813183054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SUPPORT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5th Grade Events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202977713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5th Grade Musical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307542745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Exceptional Children's Week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$1,200.00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934879594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Appropriations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$5,630.00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2696150318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Instructional Funds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$8,000.00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3834619779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Supplies / Consumables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$5,500.00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54408416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Support to Benefit Students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$5,650.00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1987457890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529486513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 Service Fees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3442601911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 Processing Fees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2724638148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 and Council PTA Dues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3619357340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Leadership Training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2407933718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/ State PTA Dues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$2,000.00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3090247441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PTA Audit / Tax Fees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285622504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PTA Inc. Renewal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2193594563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PTA Liability Insurance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$470.00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4235682659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Summer Working Fund / MYTD Officer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2634676480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Supplies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$300.00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1440941318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EXPENSES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$57,500.00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" marR="3362" marT="3362" marB="0" anchor="b"/>
                </a:tc>
                <a:extLst>
                  <a:ext uri="{0D108BD9-81ED-4DB2-BD59-A6C34878D82A}">
                    <a16:rowId xmlns:a16="http://schemas.microsoft.com/office/drawing/2014/main" val="1500566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329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CB34F-7B08-4D64-9E52-19AC3B3EC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544" y="1427306"/>
            <a:ext cx="3945462" cy="293367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Welcome Message </a:t>
            </a:r>
            <a:br>
              <a:rPr lang="en-US" sz="3600" b="1" dirty="0"/>
            </a:br>
            <a:br>
              <a:rPr lang="en-US" sz="2400" b="1" dirty="0"/>
            </a:br>
            <a:r>
              <a:rPr lang="en-US" sz="2400" b="1" dirty="0"/>
              <a:t>Dr. Connery, Principal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C4EBA22-EC3E-4376-A132-1ED9BE4BA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9"/>
          <a:stretch/>
        </p:blipFill>
        <p:spPr>
          <a:xfrm>
            <a:off x="937698" y="1113063"/>
            <a:ext cx="3226339" cy="414992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301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89537-55B3-4611-9B5F-06F2FC1E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639" y="894249"/>
            <a:ext cx="8502053" cy="70986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EF5E1-F015-413B-A002-01351761F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75" y="2172885"/>
            <a:ext cx="7877850" cy="4265374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Welcome Message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PTA Executive Board Overview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Important Dates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Staying Connected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Ways to Donate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Rest of 2021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Vote on 21-22 Budget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Adjourn</a:t>
            </a:r>
          </a:p>
          <a:p>
            <a:pPr marL="0" indent="0" algn="ctr">
              <a:buNone/>
            </a:pPr>
            <a:endParaRPr lang="en-US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8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89537-55B3-4611-9B5F-06F2FC1E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639" y="894249"/>
            <a:ext cx="8502053" cy="70986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Executive Board Members 2021-2022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EF5E1-F015-413B-A002-01351761F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639" y="2151864"/>
            <a:ext cx="7877850" cy="42653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Co-Presidents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Liz Dunn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Dana Zamuel</a:t>
            </a:r>
          </a:p>
          <a:p>
            <a:pPr marL="0" indent="0" algn="ctr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Secretary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Katie Berrigan</a:t>
            </a:r>
          </a:p>
          <a:p>
            <a:pPr marL="0" indent="0" algn="ctr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Treasurer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Lauren Forster</a:t>
            </a:r>
          </a:p>
          <a:p>
            <a:pPr marL="0" indent="0">
              <a:buNone/>
            </a:pPr>
            <a:endParaRPr lang="en-US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6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610C9-663E-498E-9170-D7670AEF3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1" y="833121"/>
            <a:ext cx="7697456" cy="803844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Executive Board Members 2021-2022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EFA26-EFBD-41D1-BCC6-0E51FFA89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441" y="2094271"/>
            <a:ext cx="2326750" cy="1052891"/>
          </a:xfrm>
        </p:spPr>
        <p:txBody>
          <a:bodyPr/>
          <a:lstStyle/>
          <a:p>
            <a:pPr algn="ctr"/>
            <a:r>
              <a:rPr lang="en-US" sz="1600" b="1" dirty="0"/>
              <a:t>Beth Goldstein-VP Academic/Arts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944ED-8BC7-4E25-9E34-EA81E0310F6B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Autofit/>
          </a:bodyPr>
          <a:lstStyle/>
          <a:p>
            <a:r>
              <a:rPr lang="en-US" sz="1400" b="1" dirty="0"/>
              <a:t>Arts and Education</a:t>
            </a:r>
          </a:p>
          <a:p>
            <a:r>
              <a:rPr lang="en-US" sz="1400" b="1" dirty="0"/>
              <a:t>Art Parents</a:t>
            </a:r>
          </a:p>
          <a:p>
            <a:r>
              <a:rPr lang="en-US" sz="1400" b="1" dirty="0"/>
              <a:t>Math Assistance</a:t>
            </a:r>
          </a:p>
          <a:p>
            <a:r>
              <a:rPr lang="en-US" sz="1400" b="1" dirty="0"/>
              <a:t>Posse</a:t>
            </a:r>
          </a:p>
          <a:p>
            <a:r>
              <a:rPr lang="en-US" sz="1400" b="1" dirty="0"/>
              <a:t>Reflections</a:t>
            </a:r>
          </a:p>
          <a:p>
            <a:r>
              <a:rPr lang="en-US" sz="1400" b="1" dirty="0"/>
              <a:t>Science Fair</a:t>
            </a:r>
          </a:p>
          <a:p>
            <a:r>
              <a:rPr lang="en-US" sz="1400" b="1" dirty="0"/>
              <a:t>Square 1 Art</a:t>
            </a:r>
          </a:p>
          <a:p>
            <a:r>
              <a:rPr lang="en-US" sz="1400" b="1" dirty="0"/>
              <a:t>Starry, Starry Night</a:t>
            </a:r>
          </a:p>
          <a:p>
            <a:r>
              <a:rPr lang="en-US" sz="1400" b="1" dirty="0"/>
              <a:t>Talent Show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EB144-177B-4EEE-9CDA-D2FCB5627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600" b="1" dirty="0"/>
              <a:t>Megan Skurski-VP Publications/Comms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7F83A4-0125-4D75-BD80-F4CF503883DD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Legislation/Advocacy</a:t>
            </a:r>
          </a:p>
          <a:p>
            <a:r>
              <a:rPr lang="en-US" sz="1400" b="1" dirty="0"/>
              <a:t>Star News</a:t>
            </a:r>
          </a:p>
          <a:p>
            <a:r>
              <a:rPr lang="en-US" sz="1400" b="1" dirty="0"/>
              <a:t>Student Directory</a:t>
            </a:r>
          </a:p>
          <a:p>
            <a:r>
              <a:rPr lang="en-US" sz="1400" b="1" dirty="0"/>
              <a:t>Yearbook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A7C230-B2D3-43A7-8B46-3C375E4956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3819" y="2432503"/>
            <a:ext cx="2423097" cy="714660"/>
          </a:xfrm>
        </p:spPr>
        <p:txBody>
          <a:bodyPr/>
          <a:lstStyle/>
          <a:p>
            <a:r>
              <a:rPr lang="en-US" sz="1600" b="1" dirty="0"/>
              <a:t>Christina Delgaudio-VP Family/Community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302FF5-FE8D-419E-9DC0-A0ABB01E5E81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All Pro Dads</a:t>
            </a:r>
          </a:p>
          <a:p>
            <a:r>
              <a:rPr lang="en-US" sz="1400" b="1" dirty="0"/>
              <a:t>Family Events/Fall Festival</a:t>
            </a:r>
          </a:p>
          <a:p>
            <a:r>
              <a:rPr lang="en-US" sz="1400" b="1" dirty="0"/>
              <a:t>Father/Daughter Dance</a:t>
            </a:r>
          </a:p>
          <a:p>
            <a:r>
              <a:rPr lang="en-US" sz="1400" b="1" dirty="0"/>
              <a:t>Membership</a:t>
            </a:r>
          </a:p>
          <a:p>
            <a:r>
              <a:rPr lang="en-US" sz="1400" b="1" dirty="0"/>
              <a:t>Mother/Son Event</a:t>
            </a:r>
          </a:p>
        </p:txBody>
      </p:sp>
    </p:spTree>
    <p:extLst>
      <p:ext uri="{BB962C8B-B14F-4D97-AF65-F5344CB8AC3E}">
        <p14:creationId xmlns:p14="http://schemas.microsoft.com/office/powerpoint/2010/main" val="269194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C504A-79F4-4F5C-8803-A23815BD6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979001"/>
            <a:ext cx="7534609" cy="6579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Executive Board Members 2021-2022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3278B-7838-41A4-93DC-C5FBB34E0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Samantha Morgan- VP Finance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6A63E-3F91-4C8C-B12B-666F711414BC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Barnes &amp; Noble Program</a:t>
            </a:r>
          </a:p>
          <a:p>
            <a:r>
              <a:rPr lang="en-US" sz="1400" b="1" dirty="0"/>
              <a:t>Business Partners</a:t>
            </a:r>
          </a:p>
          <a:p>
            <a:r>
              <a:rPr lang="en-US" sz="1400" b="1" dirty="0"/>
              <a:t>Fall Fundraiser</a:t>
            </a:r>
          </a:p>
          <a:p>
            <a:r>
              <a:rPr lang="en-US" sz="1400" b="1" dirty="0"/>
              <a:t>GM Box Tops</a:t>
            </a:r>
          </a:p>
          <a:p>
            <a:r>
              <a:rPr lang="en-US" sz="1400" b="1" dirty="0"/>
              <a:t>School Supply Kits</a:t>
            </a:r>
          </a:p>
          <a:p>
            <a:r>
              <a:rPr lang="en-US" sz="1400" b="1" dirty="0"/>
              <a:t>Spirit Wear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8DCA1F-AAC4-41AE-91DE-359166E88A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600" b="1" dirty="0"/>
              <a:t>Sara Wiggins- VP Health/Environment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66F2DB-E127-4F9B-9518-CC7E404C8F46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Reduce, Reuse, Recycle</a:t>
            </a:r>
          </a:p>
          <a:p>
            <a:r>
              <a:rPr lang="en-US" sz="1400" b="1" dirty="0"/>
              <a:t>Safe Routes to School</a:t>
            </a:r>
          </a:p>
          <a:p>
            <a:r>
              <a:rPr lang="en-US" sz="1400" b="1" dirty="0"/>
              <a:t>School Beautification</a:t>
            </a:r>
          </a:p>
          <a:p>
            <a:r>
              <a:rPr lang="en-US" sz="1400" b="1" dirty="0"/>
              <a:t>Starburst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5DC2B0-381F-4759-B838-11EC613D0E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b="1" dirty="0"/>
              <a:t>Heidi Blue-VP Staff/Student Services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B3CA9E-B3F7-4E60-BD8D-09BE04E452CA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Autofit/>
          </a:bodyPr>
          <a:lstStyle/>
          <a:p>
            <a:r>
              <a:rPr lang="en-US" sz="1400" b="1" dirty="0"/>
              <a:t>5</a:t>
            </a:r>
            <a:r>
              <a:rPr lang="en-US" sz="1400" b="1" baseline="30000" dirty="0"/>
              <a:t>th</a:t>
            </a:r>
            <a:r>
              <a:rPr lang="en-US" sz="1400" b="1" dirty="0"/>
              <a:t> Grade Class Coordinators</a:t>
            </a:r>
          </a:p>
          <a:p>
            <a:r>
              <a:rPr lang="en-US" sz="1400" b="1" dirty="0"/>
              <a:t>Class Coordinator Liaison</a:t>
            </a:r>
          </a:p>
          <a:p>
            <a:r>
              <a:rPr lang="en-US" sz="1400" b="1" dirty="0"/>
              <a:t>Early Release Snacks</a:t>
            </a:r>
          </a:p>
          <a:p>
            <a:r>
              <a:rPr lang="en-US" sz="1400" b="1" dirty="0"/>
              <a:t>Family Support and Outreach</a:t>
            </a:r>
          </a:p>
          <a:p>
            <a:r>
              <a:rPr lang="en-US" sz="1400" b="1" dirty="0"/>
              <a:t>Media Center &amp; Book Fair</a:t>
            </a:r>
          </a:p>
          <a:p>
            <a:r>
              <a:rPr lang="en-US" sz="1400" b="1" dirty="0"/>
              <a:t>Staff Appreciation</a:t>
            </a:r>
          </a:p>
          <a:p>
            <a:r>
              <a:rPr lang="en-US" sz="1400" b="1" dirty="0"/>
              <a:t>Volunteer Coordinator</a:t>
            </a:r>
          </a:p>
        </p:txBody>
      </p:sp>
    </p:spTree>
    <p:extLst>
      <p:ext uri="{BB962C8B-B14F-4D97-AF65-F5344CB8AC3E}">
        <p14:creationId xmlns:p14="http://schemas.microsoft.com/office/powerpoint/2010/main" val="4198923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5779281-7937-47A5-9678-B6FDAD972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6A5F94-EA1E-47C7-A6EE-BBF381891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45E2F18-3105-4F3B-99FD-83B4793DA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381AF66-114C-4563-B095-288F42CCB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47F9408-6CFC-4676-AD20-F02C796EB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7ADB05A-D37F-413A-B91E-5BB1FF628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654F3E1-5DC0-4E84-B666-997F05FA07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6705C03F-F9C3-432E-8D6A-7396A5D23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9832115-0F55-42D3-9A09-385BD837D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7DA4E2E-EF02-4DA8-B2D4-45897771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4E7CA534-C00D-4395-B324-C66C955E5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E1946C-378D-476B-ADCE-DDBE05876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1085549"/>
            <a:ext cx="2573210" cy="46869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b="1" dirty="0">
                <a:solidFill>
                  <a:schemeClr val="tx1"/>
                </a:solidFill>
              </a:rPr>
              <a:t>Important Dates Coming Up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D8F57-7688-4418-ACED-CF123C068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81049" y="1085549"/>
            <a:ext cx="4184780" cy="4686903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September 9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– Bike Safety</a:t>
            </a:r>
          </a:p>
          <a:p>
            <a:r>
              <a:rPr lang="en-US" dirty="0">
                <a:solidFill>
                  <a:schemeClr val="tx1"/>
                </a:solidFill>
              </a:rPr>
              <a:t>September 14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- Digital Day</a:t>
            </a:r>
          </a:p>
          <a:p>
            <a:r>
              <a:rPr lang="en-US" dirty="0">
                <a:solidFill>
                  <a:schemeClr val="tx1"/>
                </a:solidFill>
              </a:rPr>
              <a:t>September 16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- Reflection Submissions are due</a:t>
            </a:r>
          </a:p>
          <a:p>
            <a:r>
              <a:rPr lang="en-US" dirty="0">
                <a:solidFill>
                  <a:schemeClr val="tx1"/>
                </a:solidFill>
              </a:rPr>
              <a:t>September 23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- Picnic at Town Green</a:t>
            </a:r>
          </a:p>
          <a:p>
            <a:r>
              <a:rPr lang="en-US" dirty="0">
                <a:solidFill>
                  <a:schemeClr val="tx1"/>
                </a:solidFill>
              </a:rPr>
              <a:t>October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- Picture Day</a:t>
            </a:r>
          </a:p>
          <a:p>
            <a:r>
              <a:rPr lang="en-US" dirty="0">
                <a:solidFill>
                  <a:schemeClr val="tx1"/>
                </a:solidFill>
              </a:rPr>
              <a:t>October ?- Walk to School Day</a:t>
            </a:r>
          </a:p>
          <a:p>
            <a:r>
              <a:rPr lang="en-US" dirty="0">
                <a:solidFill>
                  <a:schemeClr val="tx1"/>
                </a:solidFill>
              </a:rPr>
              <a:t>October 20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Digital Day/Conferences </a:t>
            </a:r>
          </a:p>
          <a:p>
            <a:r>
              <a:rPr lang="en-US" dirty="0">
                <a:solidFill>
                  <a:schemeClr val="tx1"/>
                </a:solidFill>
              </a:rPr>
              <a:t>October 21</a:t>
            </a:r>
            <a:r>
              <a:rPr lang="en-US" baseline="30000" dirty="0">
                <a:solidFill>
                  <a:schemeClr val="tx1"/>
                </a:solidFill>
              </a:rPr>
              <a:t>st- </a:t>
            </a:r>
            <a:r>
              <a:rPr lang="en-US" dirty="0">
                <a:solidFill>
                  <a:schemeClr val="tx1"/>
                </a:solidFill>
              </a:rPr>
              <a:t>Early Release and Conferences</a:t>
            </a:r>
          </a:p>
          <a:p>
            <a:r>
              <a:rPr lang="en-US" dirty="0">
                <a:solidFill>
                  <a:schemeClr val="tx1"/>
                </a:solidFill>
              </a:rPr>
              <a:t>February TBD - Next General PTA Meeting Starry, Starry Night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0308D749-5984-4BB8-A788-A85D24304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420832" y="6391838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B31166"/>
              </a:solidFill>
            </a:endParaRPr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95B8172D-A4C8-41B4-8991-78BBEC403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89140" y="6391839"/>
            <a:ext cx="2248228" cy="30479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dirty="0">
              <a:solidFill>
                <a:srgbClr val="B31166"/>
              </a:solidFill>
            </a:endParaRP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66D79150-7E0F-4A47-9BFE-F451AD629F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9"/>
          <a:stretch/>
        </p:blipFill>
        <p:spPr>
          <a:xfrm>
            <a:off x="884960" y="713266"/>
            <a:ext cx="1059331" cy="136257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9338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DD029FC-684F-483A-A8BD-1F092BFFB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F3C96DD-C9B2-4B53-AEC5-8CB276D3C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62F19CA-71D7-45F5-9123-CA712C528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886C2A0-05BA-4243-B351-00C64563A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C87CEB4-8F81-455D-A076-159940550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9FC7F0-1AE4-4459-B8F2-219D7598B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D48B9DA-44B2-4334-96CF-D089EFEC9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9089964-B99F-487E-840E-FD3D7E88C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C4611E9-9EAD-44EF-967C-9F3F3066D0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916A076-E219-44E3-8EB5-1C04EFCD17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764F0A0-D07C-4159-9427-D25058257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17BCA-B94B-48B2-B98B-4BB17503F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137" y="827473"/>
            <a:ext cx="7455571" cy="77035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Ways to Stay Connected to the PTA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7F934-8C5D-4D66-8BEE-7EA22F06B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215" y="2603500"/>
            <a:ext cx="4797985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Join the Facebook Group</a:t>
            </a:r>
          </a:p>
          <a:p>
            <a:r>
              <a:rPr lang="en-US" dirty="0"/>
              <a:t>Search Simpson Elementary PTA</a:t>
            </a:r>
          </a:p>
          <a:p>
            <a:r>
              <a:rPr lang="en-US" dirty="0"/>
              <a:t>Make sure your information is up to date with your classroom coordinators</a:t>
            </a:r>
          </a:p>
          <a:p>
            <a:endParaRPr lang="en-US" dirty="0"/>
          </a:p>
        </p:txBody>
      </p:sp>
      <p:pic>
        <p:nvPicPr>
          <p:cNvPr id="6" name="Content Placeholder 5" descr="Qr code&#10;&#10;Description automatically generated">
            <a:extLst>
              <a:ext uri="{FF2B5EF4-FFF2-40B4-BE49-F238E27FC236}">
                <a16:creationId xmlns:a16="http://schemas.microsoft.com/office/drawing/2014/main" id="{0E6540C1-9CF3-438D-98E4-9279E9F1EC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5428" y="3154514"/>
            <a:ext cx="2310036" cy="23100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2896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DD029FC-684F-483A-A8BD-1F092BFFB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F3C96DD-C9B2-4B53-AEC5-8CB276D3C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62F19CA-71D7-45F5-9123-CA712C528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886C2A0-05BA-4243-B351-00C64563A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C87CEB4-8F81-455D-A076-159940550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9FC7F0-1AE4-4459-B8F2-219D7598B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D48B9DA-44B2-4334-96CF-D089EFEC9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9089964-B99F-487E-840E-FD3D7E88C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C4611E9-9EAD-44EF-967C-9F3F3066D0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916A076-E219-44E3-8EB5-1C04EFCD17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764F0A0-D07C-4159-9427-D25058257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17BCA-B94B-48B2-B98B-4BB17503F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137" y="827473"/>
            <a:ext cx="7455571" cy="7703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Easy Ways to Donate to the PTA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7F934-8C5D-4D66-8BEE-7EA22F06B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215" y="2603500"/>
            <a:ext cx="4797985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Shop using Amazon Smile </a:t>
            </a:r>
          </a:p>
          <a:p>
            <a:r>
              <a:rPr lang="en-US" dirty="0"/>
              <a:t>Select Simpson PTA</a:t>
            </a:r>
          </a:p>
          <a:p>
            <a:endParaRPr lang="en-US" dirty="0"/>
          </a:p>
        </p:txBody>
      </p:sp>
      <p:pic>
        <p:nvPicPr>
          <p:cNvPr id="8" name="Content Placeholder 7" descr="Qr code&#10;&#10;Description automatically generated">
            <a:extLst>
              <a:ext uri="{FF2B5EF4-FFF2-40B4-BE49-F238E27FC236}">
                <a16:creationId xmlns:a16="http://schemas.microsoft.com/office/drawing/2014/main" id="{E42761FE-5C22-49D4-B715-3D8469DEC6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10506" y="2806262"/>
            <a:ext cx="3213538" cy="3213538"/>
          </a:xfrm>
        </p:spPr>
      </p:pic>
    </p:spTree>
    <p:extLst>
      <p:ext uri="{BB962C8B-B14F-4D97-AF65-F5344CB8AC3E}">
        <p14:creationId xmlns:p14="http://schemas.microsoft.com/office/powerpoint/2010/main" val="3379529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SES">
      <a:dk1>
        <a:srgbClr val="002060"/>
      </a:dk1>
      <a:lt1>
        <a:srgbClr val="E7E6E6"/>
      </a:lt1>
      <a:dk2>
        <a:srgbClr val="002060"/>
      </a:dk2>
      <a:lt2>
        <a:srgbClr val="FFFFFF"/>
      </a:lt2>
      <a:accent1>
        <a:srgbClr val="A5A5A5"/>
      </a:accent1>
      <a:accent2>
        <a:srgbClr val="0C0C0C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4735</TotalTime>
  <Words>891</Words>
  <Application>Microsoft Office PowerPoint</Application>
  <PresentationFormat>On-screen Show (4:3)</PresentationFormat>
  <Paragraphs>212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Roboto</vt:lpstr>
      <vt:lpstr>Wingdings 3</vt:lpstr>
      <vt:lpstr>Ion Boardroom</vt:lpstr>
      <vt:lpstr> Simpson PTA  General Meeting  </vt:lpstr>
      <vt:lpstr>Welcome Message   Dr. Connery, Principal</vt:lpstr>
      <vt:lpstr>Agenda</vt:lpstr>
      <vt:lpstr>Executive Board Members 2021-2022</vt:lpstr>
      <vt:lpstr>Executive Board Members 2021-2022</vt:lpstr>
      <vt:lpstr>Executive Board Members 2021-2022</vt:lpstr>
      <vt:lpstr>Important Dates Coming Up</vt:lpstr>
      <vt:lpstr>Ways to Stay Connected to the PTA</vt:lpstr>
      <vt:lpstr>Easy Ways to Donate to the PTA</vt:lpstr>
      <vt:lpstr>Easy Ways to Donate to the PTA</vt:lpstr>
      <vt:lpstr>Brainstorming Ideas for the rest of 2021</vt:lpstr>
      <vt:lpstr> School Enrollment   Health &amp; Wellness at Simpson  Norcross Schools - Testing Incentive Pilot    Sept. 14th &amp; meal distribution   GCPS Calendar for 2022-23 SY</vt:lpstr>
      <vt:lpstr> School Enrollment  PreK- 33 K – 134/25 1st – 130/16 2nd – 151/17 3rd – 146/13 4th – 129/11 5th – 137/12  Total  enrollment = 954 Students </vt:lpstr>
      <vt:lpstr>  * Health &amp; Wellness at Simpson Mask requirements Staff vaccinations  School nurse to monitor contact tracing Quarantine guidance for COVID-19 on school website   * Norcross Schools - Testing Incentive Pilot     </vt:lpstr>
      <vt:lpstr>  * Digital Learning Days with  meal distributions  September 14, 2021 October 20, 2021 November 9, 2021 January 25, 2022 March 2, 2022 March 22, 2022   * GCPS Calendar for 2022-23 SY Feedback due to PTA Presidents  by October 14th</vt:lpstr>
      <vt:lpstr>Still have questions?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Starry Starry Night! February 3, 2021  The program will begin shortly…</dc:title>
  <dc:creator>Trenton Adams</dc:creator>
  <cp:lastModifiedBy>liz dunn</cp:lastModifiedBy>
  <cp:revision>40</cp:revision>
  <cp:lastPrinted>2021-09-03T17:21:08Z</cp:lastPrinted>
  <dcterms:created xsi:type="dcterms:W3CDTF">2021-02-02T21:33:47Z</dcterms:created>
  <dcterms:modified xsi:type="dcterms:W3CDTF">2021-09-10T23:18:33Z</dcterms:modified>
</cp:coreProperties>
</file>